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679" r:id="rId2"/>
    <p:sldId id="745" r:id="rId3"/>
    <p:sldId id="668" r:id="rId4"/>
    <p:sldId id="705" r:id="rId5"/>
    <p:sldId id="725" r:id="rId6"/>
    <p:sldId id="726" r:id="rId7"/>
    <p:sldId id="743" r:id="rId8"/>
    <p:sldId id="664" r:id="rId9"/>
    <p:sldId id="712" r:id="rId10"/>
    <p:sldId id="746" r:id="rId11"/>
    <p:sldId id="663" r:id="rId12"/>
    <p:sldId id="727" r:id="rId13"/>
    <p:sldId id="680" r:id="rId14"/>
    <p:sldId id="700" r:id="rId15"/>
    <p:sldId id="645" r:id="rId16"/>
    <p:sldId id="703" r:id="rId17"/>
    <p:sldId id="709" r:id="rId18"/>
    <p:sldId id="674" r:id="rId19"/>
    <p:sldId id="646" r:id="rId20"/>
    <p:sldId id="655" r:id="rId21"/>
    <p:sldId id="742" r:id="rId22"/>
    <p:sldId id="649" r:id="rId23"/>
    <p:sldId id="653" r:id="rId24"/>
    <p:sldId id="6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016" userDrawn="1">
          <p15:clr>
            <a:srgbClr val="A4A3A4"/>
          </p15:clr>
        </p15:guide>
        <p15:guide id="4" pos="3816" userDrawn="1">
          <p15:clr>
            <a:srgbClr val="A4A3A4"/>
          </p15:clr>
        </p15:guide>
        <p15:guide id="5" pos="336" userDrawn="1">
          <p15:clr>
            <a:srgbClr val="A4A3A4"/>
          </p15:clr>
        </p15:guide>
        <p15:guide id="6" orient="horz" pos="504" userDrawn="1">
          <p15:clr>
            <a:srgbClr val="A4A3A4"/>
          </p15:clr>
        </p15:guide>
        <p15:guide id="7" orient="horz" pos="7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A45"/>
    <a:srgbClr val="16254C"/>
    <a:srgbClr val="0090B5"/>
    <a:srgbClr val="EE2A57"/>
    <a:srgbClr val="61AF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3" autoAdjust="0"/>
    <p:restoredTop sz="95256" autoAdjust="0"/>
  </p:normalViewPr>
  <p:slideViewPr>
    <p:cSldViewPr snapToGrid="0" snapToObjects="1">
      <p:cViewPr varScale="1">
        <p:scale>
          <a:sx n="78" d="100"/>
          <a:sy n="78" d="100"/>
        </p:scale>
        <p:origin x="878" y="72"/>
      </p:cViewPr>
      <p:guideLst>
        <p:guide pos="2016"/>
        <p:guide pos="3816"/>
        <p:guide pos="336"/>
        <p:guide orient="horz" pos="504"/>
        <p:guide orient="horz" pos="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1A160-DC6B-FB44-99B8-902B272DE8CA}" type="datetimeFigureOut">
              <a:rPr lang="en-US" smtClean="0"/>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4E5576-2B27-1E44-9F1A-CE0D538F7407}" type="slidenum">
              <a:rPr lang="en-US" smtClean="0"/>
              <a:t>‹#›</a:t>
            </a:fld>
            <a:endParaRPr lang="en-US" dirty="0"/>
          </a:p>
        </p:txBody>
      </p:sp>
    </p:spTree>
    <p:extLst>
      <p:ext uri="{BB962C8B-B14F-4D97-AF65-F5344CB8AC3E}">
        <p14:creationId xmlns:p14="http://schemas.microsoft.com/office/powerpoint/2010/main" val="324473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E87DB7-A056-D44B-8FA6-7D7E9D6481E8}" type="slidenum">
              <a:rPr lang="en-US" smtClean="0"/>
              <a:t>1</a:t>
            </a:fld>
            <a:endParaRPr lang="en-US"/>
          </a:p>
        </p:txBody>
      </p:sp>
    </p:spTree>
    <p:extLst>
      <p:ext uri="{BB962C8B-B14F-4D97-AF65-F5344CB8AC3E}">
        <p14:creationId xmlns:p14="http://schemas.microsoft.com/office/powerpoint/2010/main" val="3563836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tx2"/>
                </a:solidFill>
              </a:rPr>
              <a:t> SDN, Fabric, Multivendor NOS, ACI, NSX, Ansible, Git…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chemeClr val="tx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tx2"/>
                </a:solidFill>
              </a:rPr>
              <a:t>But let me tell you about Apple, Google, FB, and Amazon…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chemeClr val="tx2"/>
              </a:solidFill>
            </a:endParaRPr>
          </a:p>
          <a:p>
            <a:r>
              <a:rPr lang="en-US" dirty="0"/>
              <a:t>Operations teams can’t scale to the speed of modern, orchestrated networks. </a:t>
            </a:r>
          </a:p>
          <a:p>
            <a:endParaRPr lang="en-US" dirty="0"/>
          </a:p>
          <a:p>
            <a:r>
              <a:rPr lang="en-US" dirty="0"/>
              <a:t>Operations teams aren’t staffed with computer science majors and software engineers.</a:t>
            </a:r>
          </a:p>
          <a:p>
            <a:endParaRPr lang="en-US" dirty="0"/>
          </a:p>
          <a:p>
            <a:r>
              <a:rPr lang="en-US" dirty="0">
                <a:solidFill>
                  <a:srgbClr val="C00000"/>
                </a:solidFill>
              </a:rPr>
              <a:t>Multivendor &amp; software-defined networks make the problem worse!</a:t>
            </a:r>
          </a:p>
          <a:p>
            <a:endParaRPr lang="en-US" dirty="0">
              <a:solidFill>
                <a:srgbClr val="C00000"/>
              </a:solidFill>
            </a:endParaRPr>
          </a:p>
          <a:p>
            <a:r>
              <a:rPr lang="en-US" dirty="0">
                <a:solidFill>
                  <a:srgbClr val="C00000"/>
                </a:solidFill>
              </a:rPr>
              <a:t>Even learning CI/CD Pipelines and toolchains consumes too much time!</a:t>
            </a:r>
          </a:p>
          <a:p>
            <a:endParaRPr lang="en-US" dirty="0"/>
          </a:p>
          <a:p>
            <a:endParaRPr lang="en-US" dirty="0"/>
          </a:p>
          <a:p>
            <a:r>
              <a:rPr lang="en-US" dirty="0"/>
              <a:t>Old-school MIB </a:t>
            </a:r>
            <a:r>
              <a:rPr lang="en-US" dirty="0" err="1"/>
              <a:t>Pollers</a:t>
            </a:r>
            <a:r>
              <a:rPr lang="en-US" dirty="0"/>
              <a:t> are dead or dying. </a:t>
            </a:r>
          </a:p>
          <a:p>
            <a:endParaRPr lang="en-US" dirty="0"/>
          </a:p>
          <a:p>
            <a:r>
              <a:rPr lang="en-US" dirty="0"/>
              <a:t>Packet capture is expensive and violates privacy directives </a:t>
            </a:r>
          </a:p>
          <a:p>
            <a:endParaRPr lang="en-US" dirty="0"/>
          </a:p>
          <a:p>
            <a:r>
              <a:rPr lang="en-US" dirty="0"/>
              <a:t>https://</a:t>
            </a:r>
            <a:r>
              <a:rPr lang="en-US" dirty="0" err="1"/>
              <a:t>www.opencompute.org</a:t>
            </a:r>
            <a:r>
              <a:rPr lang="en-US" dirty="0"/>
              <a:t>/files/INT-In-Band-Network-Telemetry-A-Powerful-Analytics-Framework-for-your-Data-Center-OCP-Final3.pdf</a:t>
            </a:r>
          </a:p>
          <a:p>
            <a:r>
              <a:rPr lang="en-US" dirty="0"/>
              <a:t>Telemetry driven analytics and programming against a telemetry </a:t>
            </a:r>
            <a:r>
              <a:rPr lang="en-US" dirty="0" err="1"/>
              <a:t>pipline</a:t>
            </a:r>
            <a:r>
              <a:rPr lang="en-US" dirty="0"/>
              <a:t>.</a:t>
            </a:r>
          </a:p>
          <a:p>
            <a:endParaRPr lang="en-US" dirty="0"/>
          </a:p>
          <a:p>
            <a:r>
              <a:rPr lang="en-US" dirty="0" err="1"/>
              <a:t>teleme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chemeClr val="tx2"/>
              </a:solidFill>
            </a:endParaRPr>
          </a:p>
        </p:txBody>
      </p:sp>
      <p:sp>
        <p:nvSpPr>
          <p:cNvPr id="4" name="Slide Number Placeholder 3"/>
          <p:cNvSpPr>
            <a:spLocks noGrp="1"/>
          </p:cNvSpPr>
          <p:nvPr>
            <p:ph type="sldNum" sz="quarter" idx="10"/>
          </p:nvPr>
        </p:nvSpPr>
        <p:spPr/>
        <p:txBody>
          <a:bodyPr/>
          <a:lstStyle/>
          <a:p>
            <a:fld id="{BFE87DB7-A056-D44B-8FA6-7D7E9D6481E8}" type="slidenum">
              <a:rPr lang="en-US" smtClean="0"/>
              <a:pPr/>
              <a:t>2</a:t>
            </a:fld>
            <a:endParaRPr lang="en-US" dirty="0"/>
          </a:p>
        </p:txBody>
      </p:sp>
    </p:spTree>
    <p:extLst>
      <p:ext uri="{BB962C8B-B14F-4D97-AF65-F5344CB8AC3E}">
        <p14:creationId xmlns:p14="http://schemas.microsoft.com/office/powerpoint/2010/main" val="2849642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Operations teams can’t scale.. </a:t>
            </a:r>
          </a:p>
          <a:p>
            <a:endParaRPr lang="en-US" dirty="0"/>
          </a:p>
          <a:p>
            <a:r>
              <a:rPr lang="en-US" dirty="0"/>
              <a:t>Modern, orchestrated networks outpace human analysis. </a:t>
            </a:r>
          </a:p>
          <a:p>
            <a:endParaRPr lang="en-US" dirty="0"/>
          </a:p>
          <a:p>
            <a:r>
              <a:rPr lang="en-US" dirty="0"/>
              <a:t>Operations teams aren’t staffed with computer science majors and software engineers.</a:t>
            </a:r>
          </a:p>
          <a:p>
            <a:endParaRPr lang="en-US" dirty="0"/>
          </a:p>
          <a:p>
            <a:r>
              <a:rPr lang="en-US" dirty="0"/>
              <a:t>Old-school MIB </a:t>
            </a:r>
            <a:r>
              <a:rPr lang="en-US" dirty="0" err="1"/>
              <a:t>pollers</a:t>
            </a:r>
            <a:r>
              <a:rPr lang="en-US" dirty="0"/>
              <a:t> are dead or dying. </a:t>
            </a:r>
          </a:p>
          <a:p>
            <a:endParaRPr lang="en-US" dirty="0"/>
          </a:p>
          <a:p>
            <a:r>
              <a:rPr lang="en-US" dirty="0"/>
              <a:t>Packet capture is expensive and violates privacy directives </a:t>
            </a:r>
          </a:p>
          <a:p>
            <a:endParaRPr lang="en-US" dirty="0"/>
          </a:p>
          <a:p>
            <a:r>
              <a:rPr lang="en-US" dirty="0">
                <a:solidFill>
                  <a:srgbClr val="C00000"/>
                </a:solidFill>
              </a:rPr>
              <a:t>Multivendor &amp; software-defined networks make the problem worse!</a:t>
            </a:r>
          </a:p>
          <a:p>
            <a:endParaRPr lang="en-US" dirty="0">
              <a:solidFill>
                <a:srgbClr val="C00000"/>
              </a:solidFill>
            </a:endParaRPr>
          </a:p>
          <a:p>
            <a:r>
              <a:rPr lang="en-US" dirty="0">
                <a:solidFill>
                  <a:srgbClr val="C00000"/>
                </a:solidFill>
              </a:rPr>
              <a:t>Learning CI/CD pipelines and data p and toolchains consumes too much time!</a:t>
            </a:r>
          </a:p>
          <a:p>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3</a:t>
            </a:fld>
            <a:endParaRPr lang="en-US" dirty="0"/>
          </a:p>
        </p:txBody>
      </p:sp>
    </p:spTree>
    <p:extLst>
      <p:ext uri="{BB962C8B-B14F-4D97-AF65-F5344CB8AC3E}">
        <p14:creationId xmlns:p14="http://schemas.microsoft.com/office/powerpoint/2010/main" val="304047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Operations teams can’t scale.. </a:t>
            </a:r>
          </a:p>
          <a:p>
            <a:endParaRPr lang="en-US" dirty="0"/>
          </a:p>
          <a:p>
            <a:r>
              <a:rPr lang="en-US" dirty="0"/>
              <a:t>Modern, orchestrated networks outpace human analysis. </a:t>
            </a:r>
          </a:p>
          <a:p>
            <a:endParaRPr lang="en-US" dirty="0"/>
          </a:p>
          <a:p>
            <a:r>
              <a:rPr lang="en-US" dirty="0"/>
              <a:t>Operations teams aren’t staffed with computer science majors and software engineers.</a:t>
            </a:r>
          </a:p>
          <a:p>
            <a:endParaRPr lang="en-US" dirty="0"/>
          </a:p>
          <a:p>
            <a:r>
              <a:rPr lang="en-US" dirty="0"/>
              <a:t>Old-school MIB </a:t>
            </a:r>
            <a:r>
              <a:rPr lang="en-US" dirty="0" err="1"/>
              <a:t>pollers</a:t>
            </a:r>
            <a:r>
              <a:rPr lang="en-US" dirty="0"/>
              <a:t> are dead or dying. </a:t>
            </a:r>
          </a:p>
          <a:p>
            <a:endParaRPr lang="en-US" dirty="0"/>
          </a:p>
          <a:p>
            <a:r>
              <a:rPr lang="en-US" dirty="0"/>
              <a:t>Packet capture is expensive and violates privacy directives </a:t>
            </a:r>
          </a:p>
          <a:p>
            <a:endParaRPr lang="en-US" dirty="0"/>
          </a:p>
          <a:p>
            <a:r>
              <a:rPr lang="en-US" dirty="0">
                <a:solidFill>
                  <a:srgbClr val="C00000"/>
                </a:solidFill>
              </a:rPr>
              <a:t>Multivendor &amp; software-defined networks make the problem worse!</a:t>
            </a:r>
          </a:p>
          <a:p>
            <a:endParaRPr lang="en-US" dirty="0">
              <a:solidFill>
                <a:srgbClr val="C00000"/>
              </a:solidFill>
            </a:endParaRPr>
          </a:p>
          <a:p>
            <a:r>
              <a:rPr lang="en-US" dirty="0">
                <a:solidFill>
                  <a:srgbClr val="C00000"/>
                </a:solidFill>
              </a:rPr>
              <a:t>Learning CI/CD pipelines and data p and toolchains consumes too much time!</a:t>
            </a:r>
          </a:p>
          <a:p>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4</a:t>
            </a:fld>
            <a:endParaRPr lang="en-US" dirty="0"/>
          </a:p>
        </p:txBody>
      </p:sp>
    </p:spTree>
    <p:extLst>
      <p:ext uri="{BB962C8B-B14F-4D97-AF65-F5344CB8AC3E}">
        <p14:creationId xmlns:p14="http://schemas.microsoft.com/office/powerpoint/2010/main" val="1047156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87DB7-A056-D44B-8FA6-7D7E9D6481E8}" type="slidenum">
              <a:rPr lang="en-US" smtClean="0"/>
              <a:pPr/>
              <a:t>5</a:t>
            </a:fld>
            <a:endParaRPr lang="en-US" dirty="0"/>
          </a:p>
        </p:txBody>
      </p:sp>
    </p:spTree>
    <p:extLst>
      <p:ext uri="{BB962C8B-B14F-4D97-AF65-F5344CB8AC3E}">
        <p14:creationId xmlns:p14="http://schemas.microsoft.com/office/powerpoint/2010/main" val="1604464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Automation is Just Operations done in software</a:t>
            </a:r>
          </a:p>
        </p:txBody>
      </p:sp>
      <p:sp>
        <p:nvSpPr>
          <p:cNvPr id="4" name="Slide Number Placeholder 3"/>
          <p:cNvSpPr>
            <a:spLocks noGrp="1"/>
          </p:cNvSpPr>
          <p:nvPr>
            <p:ph type="sldNum" sz="quarter" idx="5"/>
          </p:nvPr>
        </p:nvSpPr>
        <p:spPr/>
        <p:txBody>
          <a:bodyPr/>
          <a:lstStyle/>
          <a:p>
            <a:fld id="{BFE87DB7-A056-D44B-8FA6-7D7E9D6481E8}" type="slidenum">
              <a:rPr lang="en-US" smtClean="0"/>
              <a:pPr/>
              <a:t>6</a:t>
            </a:fld>
            <a:endParaRPr lang="en-US" dirty="0"/>
          </a:p>
        </p:txBody>
      </p:sp>
    </p:spTree>
    <p:extLst>
      <p:ext uri="{BB962C8B-B14F-4D97-AF65-F5344CB8AC3E}">
        <p14:creationId xmlns:p14="http://schemas.microsoft.com/office/powerpoint/2010/main" val="152827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7</a:t>
            </a:fld>
            <a:endParaRPr lang="en-US" dirty="0"/>
          </a:p>
        </p:txBody>
      </p:sp>
    </p:spTree>
    <p:extLst>
      <p:ext uri="{BB962C8B-B14F-4D97-AF65-F5344CB8AC3E}">
        <p14:creationId xmlns:p14="http://schemas.microsoft.com/office/powerpoint/2010/main" val="2060837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8</a:t>
            </a:fld>
            <a:endParaRPr lang="en-US" dirty="0"/>
          </a:p>
        </p:txBody>
      </p:sp>
    </p:spTree>
    <p:extLst>
      <p:ext uri="{BB962C8B-B14F-4D97-AF65-F5344CB8AC3E}">
        <p14:creationId xmlns:p14="http://schemas.microsoft.com/office/powerpoint/2010/main" val="1532813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Telemetry is used to obtain data on the internal functioning of missiles, rockets, unmanned planes, satellites, and probes, providing data on such factors as position, altitude, and speed as well as conditions like temperature, air pressure, wind speed, and radiation. Weather forecasters rely on telemetry to map weather patterns. Astronauts on the space shuttle are monitored with telemetry that measures and transmits readings on their blood pressure, respiration, and heart rates. Similar kinds of telemetry are used by biologists to study animals in the wild and keep track of their populations and movements. Telemetry is also widely used in modern agriculture, often to regulate irrigation. </a:t>
            </a:r>
          </a:p>
        </p:txBody>
      </p:sp>
      <p:sp>
        <p:nvSpPr>
          <p:cNvPr id="4" name="Slide Number Placeholder 3"/>
          <p:cNvSpPr>
            <a:spLocks noGrp="1"/>
          </p:cNvSpPr>
          <p:nvPr>
            <p:ph type="sldNum" sz="quarter" idx="10"/>
          </p:nvPr>
        </p:nvSpPr>
        <p:spPr/>
        <p:txBody>
          <a:bodyPr/>
          <a:lstStyle/>
          <a:p>
            <a:fld id="{BFE87DB7-A056-D44B-8FA6-7D7E9D6481E8}" type="slidenum">
              <a:rPr lang="en-US" smtClean="0"/>
              <a:pPr/>
              <a:t>9</a:t>
            </a:fld>
            <a:endParaRPr lang="en-US" dirty="0"/>
          </a:p>
        </p:txBody>
      </p:sp>
    </p:spTree>
    <p:extLst>
      <p:ext uri="{BB962C8B-B14F-4D97-AF65-F5344CB8AC3E}">
        <p14:creationId xmlns:p14="http://schemas.microsoft.com/office/powerpoint/2010/main" val="2758982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fontAlgn="base"/>
            <a:r>
              <a:rPr lang="en-US" sz="1200" b="0" i="0" u="none" strike="noStrike" kern="1200" dirty="0">
                <a:solidFill>
                  <a:schemeClr val="tx1"/>
                </a:solidFill>
                <a:effectLst/>
                <a:latin typeface="+mn-lt"/>
                <a:ea typeface="+mn-ea"/>
                <a:cs typeface="+mn-cs"/>
              </a:rPr>
              <a:t>Root Cause Alerting: Alerts operate on </a:t>
            </a:r>
            <a:r>
              <a:rPr lang="en-US" sz="1200" b="0" i="0" u="none" strike="noStrike" kern="1200" dirty="0" err="1">
                <a:solidFill>
                  <a:schemeClr val="tx1"/>
                </a:solidFill>
                <a:effectLst/>
                <a:latin typeface="+mn-lt"/>
                <a:ea typeface="+mn-ea"/>
                <a:cs typeface="+mn-cs"/>
              </a:rPr>
              <a:t>NetSpyGlass</a:t>
            </a:r>
            <a:r>
              <a:rPr lang="en-US" sz="1200" b="0" i="0" u="none" strike="noStrike" kern="1200" dirty="0">
                <a:solidFill>
                  <a:schemeClr val="tx1"/>
                </a:solidFill>
                <a:effectLst/>
                <a:latin typeface="+mn-lt"/>
                <a:ea typeface="+mn-ea"/>
                <a:cs typeface="+mn-cs"/>
              </a:rPr>
              <a:t> collected monitoring data which is evaluated against user-defined conditions to trigger notifications.</a:t>
            </a:r>
          </a:p>
          <a:p>
            <a:pPr rtl="0" fontAlgn="base"/>
            <a:r>
              <a:rPr lang="en-US" sz="1200" b="0" i="0" u="none" strike="noStrike" kern="1200" dirty="0">
                <a:solidFill>
                  <a:schemeClr val="tx1"/>
                </a:solidFill>
                <a:effectLst/>
                <a:latin typeface="+mn-lt"/>
                <a:ea typeface="+mn-ea"/>
                <a:cs typeface="+mn-cs"/>
              </a:rPr>
              <a:t>Real-Time: Gain granular visibility into network state; collect, process, store monitoring data and see parametric values in context as map overlays.</a:t>
            </a:r>
          </a:p>
          <a:p>
            <a:pPr rtl="0" fontAlgn="base"/>
            <a:r>
              <a:rPr lang="en-US" sz="1200" b="0" i="0" u="none" strike="noStrike" kern="1200" dirty="0">
                <a:solidFill>
                  <a:schemeClr val="tx1"/>
                </a:solidFill>
                <a:effectLst/>
                <a:latin typeface="+mn-lt"/>
                <a:ea typeface="+mn-ea"/>
                <a:cs typeface="+mn-cs"/>
              </a:rPr>
              <a:t>Historical Maps: Visually display historical monitoring data in the  context of network state and topology as devices/connections change over time.</a:t>
            </a:r>
          </a:p>
          <a:p>
            <a:endParaRPr lang="en-US" baseline="0" dirty="0"/>
          </a:p>
          <a:p>
            <a:r>
              <a:rPr lang="en-US" b="1" dirty="0">
                <a:solidFill>
                  <a:srgbClr val="0093B9"/>
                </a:solidFill>
              </a:rPr>
              <a:t>R</a:t>
            </a:r>
            <a:r>
              <a:rPr lang="en-US" dirty="0">
                <a:solidFill>
                  <a:srgbClr val="13254A"/>
                </a:solidFill>
              </a:rPr>
              <a:t>eplaces legacy fault management servers </a:t>
            </a:r>
          </a:p>
          <a:p>
            <a:endParaRPr lang="en-US" dirty="0">
              <a:solidFill>
                <a:srgbClr val="13254A"/>
              </a:solidFill>
            </a:endParaRPr>
          </a:p>
          <a:p>
            <a:r>
              <a:rPr lang="en-US" b="1" dirty="0">
                <a:solidFill>
                  <a:srgbClr val="0093B9"/>
                </a:solidFill>
              </a:rPr>
              <a:t>R</a:t>
            </a:r>
            <a:r>
              <a:rPr lang="en-US" dirty="0">
                <a:solidFill>
                  <a:srgbClr val="13254A"/>
                </a:solidFill>
              </a:rPr>
              <a:t>educes the need for:</a:t>
            </a:r>
          </a:p>
          <a:p>
            <a:pPr marL="285750" indent="-285750">
              <a:buFont typeface="Arial" panose="020B0604020202020204" pitchFamily="34" charset="0"/>
              <a:buChar char="•"/>
            </a:pPr>
            <a:r>
              <a:rPr lang="en-US" dirty="0">
                <a:solidFill>
                  <a:srgbClr val="13254A"/>
                </a:solidFill>
              </a:rPr>
              <a:t>Performance management probes </a:t>
            </a:r>
          </a:p>
          <a:p>
            <a:pPr marL="285750" indent="-285750">
              <a:buFont typeface="Arial" panose="020B0604020202020204" pitchFamily="34" charset="0"/>
              <a:buChar char="•"/>
            </a:pPr>
            <a:r>
              <a:rPr lang="en-US" dirty="0">
                <a:solidFill>
                  <a:srgbClr val="13254A"/>
                </a:solidFill>
              </a:rPr>
              <a:t>Traditional </a:t>
            </a:r>
            <a:r>
              <a:rPr lang="en-US" dirty="0" err="1">
                <a:solidFill>
                  <a:srgbClr val="13254A"/>
                </a:solidFill>
              </a:rPr>
              <a:t>pollers</a:t>
            </a:r>
            <a:r>
              <a:rPr lang="en-US" dirty="0">
                <a:solidFill>
                  <a:srgbClr val="13254A"/>
                </a:solidFill>
              </a:rPr>
              <a:t> and DB clusters</a:t>
            </a:r>
            <a:endParaRPr lang="en-US"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10</a:t>
            </a:fld>
            <a:endParaRPr lang="en-US" dirty="0"/>
          </a:p>
        </p:txBody>
      </p:sp>
    </p:spTree>
    <p:extLst>
      <p:ext uri="{BB962C8B-B14F-4D97-AF65-F5344CB8AC3E}">
        <p14:creationId xmlns:p14="http://schemas.microsoft.com/office/powerpoint/2010/main" val="71638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a:t>Control Plane</a:t>
            </a:r>
          </a:p>
          <a:p>
            <a:r>
              <a:rPr lang="en-US" baseline="0"/>
              <a:t>Flow Metrics</a:t>
            </a:r>
          </a:p>
          <a:p>
            <a:r>
              <a:rPr lang="en-US" baseline="0"/>
              <a:t>Packet Data</a:t>
            </a:r>
          </a:p>
          <a:p>
            <a:endParaRPr lang="en-US" baseline="0"/>
          </a:p>
          <a:p>
            <a:endParaRPr lang="en-US" baseline="0"/>
          </a:p>
          <a:p>
            <a:endParaRPr lang="en-US" baseline="0"/>
          </a:p>
          <a:p>
            <a:endParaRPr lang="en-US"/>
          </a:p>
        </p:txBody>
      </p:sp>
      <p:sp>
        <p:nvSpPr>
          <p:cNvPr id="4" name="Slide Number Placeholder 3"/>
          <p:cNvSpPr>
            <a:spLocks noGrp="1"/>
          </p:cNvSpPr>
          <p:nvPr>
            <p:ph type="sldNum" sz="quarter" idx="10"/>
          </p:nvPr>
        </p:nvSpPr>
        <p:spPr/>
        <p:txBody>
          <a:bodyPr/>
          <a:lstStyle/>
          <a:p>
            <a:fld id="{BFE87DB7-A056-D44B-8FA6-7D7E9D6481E8}" type="slidenum">
              <a:rPr lang="en-US" smtClean="0"/>
              <a:pPr/>
              <a:t>11</a:t>
            </a:fld>
            <a:endParaRPr lang="en-US"/>
          </a:p>
        </p:txBody>
      </p:sp>
    </p:spTree>
    <p:extLst>
      <p:ext uri="{BB962C8B-B14F-4D97-AF65-F5344CB8AC3E}">
        <p14:creationId xmlns:p14="http://schemas.microsoft.com/office/powerpoint/2010/main" val="3231390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87DB7-A056-D44B-8FA6-7D7E9D6481E8}" type="slidenum">
              <a:rPr lang="en-US" smtClean="0"/>
              <a:pPr/>
              <a:t>12</a:t>
            </a:fld>
            <a:endParaRPr lang="en-US" dirty="0"/>
          </a:p>
        </p:txBody>
      </p:sp>
    </p:spTree>
    <p:extLst>
      <p:ext uri="{BB962C8B-B14F-4D97-AF65-F5344CB8AC3E}">
        <p14:creationId xmlns:p14="http://schemas.microsoft.com/office/powerpoint/2010/main" val="121436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13</a:t>
            </a:fld>
            <a:endParaRPr lang="en-US" dirty="0"/>
          </a:p>
        </p:txBody>
      </p:sp>
    </p:spTree>
    <p:extLst>
      <p:ext uri="{BB962C8B-B14F-4D97-AF65-F5344CB8AC3E}">
        <p14:creationId xmlns:p14="http://schemas.microsoft.com/office/powerpoint/2010/main" val="1590147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87DB7-A056-D44B-8FA6-7D7E9D6481E8}" type="slidenum">
              <a:rPr lang="en-US" smtClean="0"/>
              <a:pPr/>
              <a:t>14</a:t>
            </a:fld>
            <a:endParaRPr lang="en-US" dirty="0"/>
          </a:p>
        </p:txBody>
      </p:sp>
    </p:spTree>
    <p:extLst>
      <p:ext uri="{BB962C8B-B14F-4D97-AF65-F5344CB8AC3E}">
        <p14:creationId xmlns:p14="http://schemas.microsoft.com/office/powerpoint/2010/main" val="2231203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Control Plane</a:t>
            </a:r>
          </a:p>
          <a:p>
            <a:r>
              <a:rPr lang="en-US" baseline="0" dirty="0"/>
              <a:t>Flow Metrics</a:t>
            </a:r>
          </a:p>
          <a:p>
            <a:r>
              <a:rPr lang="en-US" baseline="0" dirty="0"/>
              <a:t>Packet Data</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15</a:t>
            </a:fld>
            <a:endParaRPr lang="en-US" dirty="0"/>
          </a:p>
        </p:txBody>
      </p:sp>
    </p:spTree>
    <p:extLst>
      <p:ext uri="{BB962C8B-B14F-4D97-AF65-F5344CB8AC3E}">
        <p14:creationId xmlns:p14="http://schemas.microsoft.com/office/powerpoint/2010/main" val="3374065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16</a:t>
            </a:fld>
            <a:endParaRPr lang="en-US" dirty="0"/>
          </a:p>
        </p:txBody>
      </p:sp>
    </p:spTree>
    <p:extLst>
      <p:ext uri="{BB962C8B-B14F-4D97-AF65-F5344CB8AC3E}">
        <p14:creationId xmlns:p14="http://schemas.microsoft.com/office/powerpoint/2010/main" val="1616073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solidFill>
                  <a:srgbClr val="13254A"/>
                </a:solidFill>
              </a:rPr>
              <a:t>SaaS:</a:t>
            </a:r>
          </a:p>
          <a:p>
            <a:r>
              <a:rPr lang="en-US" dirty="0">
                <a:solidFill>
                  <a:srgbClr val="13254A"/>
                </a:solidFill>
              </a:rPr>
              <a:t>Deployed at AWS and Azure</a:t>
            </a:r>
          </a:p>
          <a:p>
            <a:r>
              <a:rPr lang="en-US" dirty="0">
                <a:solidFill>
                  <a:srgbClr val="13254A"/>
                </a:solidFill>
              </a:rPr>
              <a:t>Subscription with advanced billing per annum</a:t>
            </a:r>
          </a:p>
          <a:p>
            <a:r>
              <a:rPr lang="en-US" dirty="0">
                <a:solidFill>
                  <a:srgbClr val="13254A"/>
                </a:solidFill>
              </a:rPr>
              <a:t>Bulk discounts for large networks or multi-year commitments</a:t>
            </a:r>
          </a:p>
          <a:p>
            <a:r>
              <a:rPr lang="en-US" dirty="0">
                <a:solidFill>
                  <a:srgbClr val="13254A"/>
                </a:solidFill>
              </a:rPr>
              <a:t>2000 devices: $300K/</a:t>
            </a:r>
            <a:r>
              <a:rPr lang="en-US" dirty="0" err="1">
                <a:solidFill>
                  <a:srgbClr val="13254A"/>
                </a:solidFill>
              </a:rPr>
              <a:t>yr</a:t>
            </a:r>
            <a:endParaRPr lang="en-US" dirty="0">
              <a:solidFill>
                <a:srgbClr val="13254A"/>
              </a:solidFill>
            </a:endParaRPr>
          </a:p>
          <a:p>
            <a:r>
              <a:rPr lang="en-US" dirty="0">
                <a:solidFill>
                  <a:srgbClr val="13254A"/>
                </a:solidFill>
              </a:rPr>
              <a:t>4000 devices: $400K/</a:t>
            </a:r>
            <a:r>
              <a:rPr lang="en-US" dirty="0" err="1">
                <a:solidFill>
                  <a:srgbClr val="13254A"/>
                </a:solidFill>
              </a:rPr>
              <a:t>yr</a:t>
            </a:r>
            <a:endParaRPr lang="en-US" dirty="0">
              <a:solidFill>
                <a:srgbClr val="13254A"/>
              </a:solidFill>
            </a:endParaRPr>
          </a:p>
          <a:p>
            <a:endParaRPr lang="en-US" dirty="0">
              <a:solidFill>
                <a:srgbClr val="13254A"/>
              </a:solidFill>
            </a:endParaRPr>
          </a:p>
          <a:p>
            <a:r>
              <a:rPr lang="en-US" dirty="0">
                <a:solidFill>
                  <a:srgbClr val="13254A"/>
                </a:solidFill>
              </a:rPr>
              <a:t>GTM:</a:t>
            </a:r>
          </a:p>
          <a:p>
            <a:r>
              <a:rPr lang="en-US" dirty="0">
                <a:solidFill>
                  <a:srgbClr val="13254A"/>
                </a:solidFill>
              </a:rPr>
              <a:t>Targeting NPMD budget to start</a:t>
            </a:r>
          </a:p>
          <a:p>
            <a:r>
              <a:rPr lang="en-US" dirty="0">
                <a:solidFill>
                  <a:srgbClr val="13254A"/>
                </a:solidFill>
              </a:rPr>
              <a:t>Defining NetOps/Net Automation segment overtime</a:t>
            </a:r>
          </a:p>
          <a:p>
            <a:r>
              <a:rPr lang="en-US" dirty="0">
                <a:solidFill>
                  <a:srgbClr val="13254A"/>
                </a:solidFill>
              </a:rPr>
              <a:t>Large enterprise and cloud providers with a dedicated network team.</a:t>
            </a:r>
            <a:endParaRPr lang="en-US" dirty="0"/>
          </a:p>
          <a:p>
            <a:endParaRPr lang="en-US"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17</a:t>
            </a:fld>
            <a:endParaRPr lang="en-US" dirty="0"/>
          </a:p>
        </p:txBody>
      </p:sp>
    </p:spTree>
    <p:extLst>
      <p:ext uri="{BB962C8B-B14F-4D97-AF65-F5344CB8AC3E}">
        <p14:creationId xmlns:p14="http://schemas.microsoft.com/office/powerpoint/2010/main" val="2893573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BFE87DB7-A056-D44B-8FA6-7D7E9D6481E8}" type="slidenum">
              <a:rPr lang="en-US" smtClean="0"/>
              <a:pPr/>
              <a:t>18</a:t>
            </a:fld>
            <a:endParaRPr lang="en-US"/>
          </a:p>
        </p:txBody>
      </p:sp>
    </p:spTree>
    <p:extLst>
      <p:ext uri="{BB962C8B-B14F-4D97-AF65-F5344CB8AC3E}">
        <p14:creationId xmlns:p14="http://schemas.microsoft.com/office/powerpoint/2010/main" val="1834155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a:p>
        </p:txBody>
      </p:sp>
      <p:sp>
        <p:nvSpPr>
          <p:cNvPr id="4" name="Slide Number Placeholder 3"/>
          <p:cNvSpPr>
            <a:spLocks noGrp="1"/>
          </p:cNvSpPr>
          <p:nvPr>
            <p:ph type="sldNum" sz="quarter" idx="10"/>
          </p:nvPr>
        </p:nvSpPr>
        <p:spPr/>
        <p:txBody>
          <a:bodyPr/>
          <a:lstStyle/>
          <a:p>
            <a:fld id="{BFE87DB7-A056-D44B-8FA6-7D7E9D6481E8}" type="slidenum">
              <a:rPr lang="en-US" smtClean="0"/>
              <a:pPr/>
              <a:t>19</a:t>
            </a:fld>
            <a:endParaRPr lang="en-US" dirty="0"/>
          </a:p>
        </p:txBody>
      </p:sp>
    </p:spTree>
    <p:extLst>
      <p:ext uri="{BB962C8B-B14F-4D97-AF65-F5344CB8AC3E}">
        <p14:creationId xmlns:p14="http://schemas.microsoft.com/office/powerpoint/2010/main" val="222152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E87DB7-A056-D44B-8FA6-7D7E9D6481E8}" type="slidenum">
              <a:rPr lang="en-US" smtClean="0"/>
              <a:pPr/>
              <a:t>22</a:t>
            </a:fld>
            <a:endParaRPr lang="en-US" dirty="0"/>
          </a:p>
        </p:txBody>
      </p:sp>
    </p:spTree>
    <p:extLst>
      <p:ext uri="{BB962C8B-B14F-4D97-AF65-F5344CB8AC3E}">
        <p14:creationId xmlns:p14="http://schemas.microsoft.com/office/powerpoint/2010/main" val="30450590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8" name="Subtitle 2">
            <a:extLst>
              <a:ext uri="{FF2B5EF4-FFF2-40B4-BE49-F238E27FC236}">
                <a16:creationId xmlns:a16="http://schemas.microsoft.com/office/drawing/2014/main" id="{85EB9092-DE96-CC41-84FB-99E4F54752EF}"/>
              </a:ext>
            </a:extLst>
          </p:cNvPr>
          <p:cNvSpPr>
            <a:spLocks noGrp="1"/>
          </p:cNvSpPr>
          <p:nvPr>
            <p:ph type="subTitle" idx="1" hasCustomPrompt="1"/>
          </p:nvPr>
        </p:nvSpPr>
        <p:spPr>
          <a:xfrm>
            <a:off x="506440" y="5154165"/>
            <a:ext cx="8296421" cy="432479"/>
          </a:xfrm>
          <a:prstGeom prst="rect">
            <a:avLst/>
          </a:prstGeom>
        </p:spPr>
        <p:txBody>
          <a:bodyPr lIns="91420" tIns="45710" rIns="91420" bIns="45710" anchor="t" anchorCtr="0">
            <a:noAutofit/>
          </a:bodyPr>
          <a:lstStyle>
            <a:lvl1pPr marL="0" indent="0" algn="l">
              <a:buFontTx/>
              <a:buNone/>
              <a:defRPr sz="2400" b="0" i="0">
                <a:solidFill>
                  <a:schemeClr val="accent1"/>
                </a:solidFill>
                <a:latin typeface="+mn-lt"/>
                <a:ea typeface="Calibri" panose="020F0502020204030204" pitchFamily="34" charset="0"/>
                <a:cs typeface="Calibri Light" charset="0"/>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GB" dirty="0"/>
              <a:t>Speaker Name</a:t>
            </a:r>
            <a:endParaRPr lang="en-US" dirty="0"/>
          </a:p>
        </p:txBody>
      </p:sp>
      <p:sp>
        <p:nvSpPr>
          <p:cNvPr id="49" name="Text Placeholder 38">
            <a:extLst>
              <a:ext uri="{FF2B5EF4-FFF2-40B4-BE49-F238E27FC236}">
                <a16:creationId xmlns:a16="http://schemas.microsoft.com/office/drawing/2014/main" id="{F6A8B1F3-57C5-B942-8946-0A69653627B2}"/>
              </a:ext>
            </a:extLst>
          </p:cNvPr>
          <p:cNvSpPr>
            <a:spLocks noGrp="1"/>
          </p:cNvSpPr>
          <p:nvPr>
            <p:ph type="body" sz="quarter" idx="12" hasCustomPrompt="1"/>
          </p:nvPr>
        </p:nvSpPr>
        <p:spPr>
          <a:xfrm>
            <a:off x="506440" y="5585548"/>
            <a:ext cx="8296421" cy="432479"/>
          </a:xfrm>
          <a:prstGeom prst="rect">
            <a:avLst/>
          </a:prstGeom>
        </p:spPr>
        <p:txBody>
          <a:bodyPr vert="horz" lIns="91420" tIns="45710" rIns="91420" bIns="45710" rtlCol="0" anchor="t" anchorCtr="0">
            <a:noAutofit/>
          </a:bodyPr>
          <a:lstStyle>
            <a:lvl1pPr>
              <a:buFontTx/>
              <a:buNone/>
              <a:defRPr lang="en-GB" sz="1800" b="0" i="0" dirty="0" smtClean="0">
                <a:solidFill>
                  <a:schemeClr val="bg2"/>
                </a:solidFill>
                <a:latin typeface="+mn-lt"/>
                <a:ea typeface="Avenir Light" panose="020B0402020203020204" pitchFamily="34" charset="77"/>
                <a:cs typeface="Calibri Light" charset="0"/>
              </a:defRPr>
            </a:lvl1pPr>
          </a:lstStyle>
          <a:p>
            <a:pPr marL="0" lvl="0" indent="0">
              <a:buNone/>
            </a:pPr>
            <a:r>
              <a:rPr lang="en-GB" dirty="0"/>
              <a:t>Speaker Title</a:t>
            </a:r>
          </a:p>
        </p:txBody>
      </p:sp>
      <p:sp>
        <p:nvSpPr>
          <p:cNvPr id="50" name="Text Placeholder 40">
            <a:extLst>
              <a:ext uri="{FF2B5EF4-FFF2-40B4-BE49-F238E27FC236}">
                <a16:creationId xmlns:a16="http://schemas.microsoft.com/office/drawing/2014/main" id="{68AA4A12-37C1-AD41-B09D-15F4C7272D13}"/>
              </a:ext>
            </a:extLst>
          </p:cNvPr>
          <p:cNvSpPr>
            <a:spLocks noGrp="1"/>
          </p:cNvSpPr>
          <p:nvPr>
            <p:ph type="body" sz="quarter" idx="13" hasCustomPrompt="1"/>
          </p:nvPr>
        </p:nvSpPr>
        <p:spPr>
          <a:xfrm>
            <a:off x="506440" y="6027564"/>
            <a:ext cx="8296421" cy="288131"/>
          </a:xfrm>
          <a:prstGeom prst="rect">
            <a:avLst/>
          </a:prstGeom>
        </p:spPr>
        <p:txBody>
          <a:bodyPr vert="horz" lIns="91420" tIns="45710" rIns="91420" bIns="45710" rtlCol="0" anchor="ctr" anchorCtr="0">
            <a:noAutofit/>
          </a:bodyPr>
          <a:lstStyle>
            <a:lvl1pPr>
              <a:buFontTx/>
              <a:buNone/>
              <a:defRPr lang="en-GB" sz="1600" b="0" i="0" dirty="0" smtClean="0">
                <a:solidFill>
                  <a:schemeClr val="bg2"/>
                </a:solidFill>
                <a:latin typeface="+mn-lt"/>
                <a:ea typeface="Calibri" panose="020F0502020204030204" pitchFamily="34" charset="0"/>
                <a:cs typeface="Calibri Light" charset="0"/>
              </a:defRPr>
            </a:lvl1pPr>
          </a:lstStyle>
          <a:p>
            <a:pPr marL="0" lvl="0" indent="0">
              <a:buNone/>
            </a:pPr>
            <a:r>
              <a:rPr lang="en-GB" dirty="0"/>
              <a:t>Date</a:t>
            </a:r>
          </a:p>
        </p:txBody>
      </p:sp>
      <p:sp>
        <p:nvSpPr>
          <p:cNvPr id="51" name="Text Placeholder 2">
            <a:extLst>
              <a:ext uri="{FF2B5EF4-FFF2-40B4-BE49-F238E27FC236}">
                <a16:creationId xmlns:a16="http://schemas.microsoft.com/office/drawing/2014/main" id="{5B802EB2-B034-354A-A94A-8DC10C47B036}"/>
              </a:ext>
            </a:extLst>
          </p:cNvPr>
          <p:cNvSpPr>
            <a:spLocks noGrp="1"/>
          </p:cNvSpPr>
          <p:nvPr>
            <p:ph type="body" sz="quarter" idx="14" hasCustomPrompt="1"/>
          </p:nvPr>
        </p:nvSpPr>
        <p:spPr>
          <a:xfrm>
            <a:off x="500236" y="3870250"/>
            <a:ext cx="8302625" cy="372139"/>
          </a:xfrm>
          <a:prstGeom prst="rect">
            <a:avLst/>
          </a:prstGeom>
        </p:spPr>
        <p:txBody>
          <a:bodyPr vert="horz" lIns="91420" tIns="45710" rIns="91420" bIns="45710" rtlCol="0" anchor="ctr" anchorCtr="0">
            <a:noAutofit/>
          </a:bodyPr>
          <a:lstStyle>
            <a:lvl1pPr>
              <a:buFontTx/>
              <a:buNone/>
              <a:defRPr lang="en-GB" sz="2800" b="0" i="0" dirty="0" smtClean="0">
                <a:solidFill>
                  <a:schemeClr val="tx2"/>
                </a:solidFill>
                <a:latin typeface="+mn-lt"/>
                <a:ea typeface="Avenir Light" panose="020B0402020203020204" pitchFamily="34" charset="77"/>
                <a:cs typeface="Calibri Light" charset="0"/>
              </a:defRPr>
            </a:lvl1pPr>
          </a:lstStyle>
          <a:p>
            <a:pPr marL="0" lvl="0" indent="0">
              <a:buNone/>
            </a:pPr>
            <a:r>
              <a:rPr lang="en-GB" dirty="0"/>
              <a:t>Subtitle Goes Here</a:t>
            </a:r>
          </a:p>
        </p:txBody>
      </p:sp>
      <p:sp>
        <p:nvSpPr>
          <p:cNvPr id="52" name="Title 1">
            <a:extLst>
              <a:ext uri="{FF2B5EF4-FFF2-40B4-BE49-F238E27FC236}">
                <a16:creationId xmlns:a16="http://schemas.microsoft.com/office/drawing/2014/main" id="{FD13CC14-1725-2442-9A8D-58E671DCE380}"/>
              </a:ext>
            </a:extLst>
          </p:cNvPr>
          <p:cNvSpPr>
            <a:spLocks noGrp="1"/>
          </p:cNvSpPr>
          <p:nvPr>
            <p:ph type="ctrTitle" hasCustomPrompt="1"/>
          </p:nvPr>
        </p:nvSpPr>
        <p:spPr>
          <a:xfrm>
            <a:off x="472528" y="1701209"/>
            <a:ext cx="8340152" cy="2210819"/>
          </a:xfrm>
          <a:prstGeom prst="rect">
            <a:avLst/>
          </a:prstGeom>
        </p:spPr>
        <p:txBody>
          <a:bodyPr anchor="b"/>
          <a:lstStyle>
            <a:lvl1pPr marL="0" indent="0" algn="l">
              <a:lnSpc>
                <a:spcPct val="90000"/>
              </a:lnSpc>
              <a:buFontTx/>
              <a:buNone/>
              <a:defRPr sz="4800" b="0" i="0" spc="0" baseline="0">
                <a:solidFill>
                  <a:schemeClr val="tx1"/>
                </a:solidFill>
                <a:latin typeface="+mn-lt"/>
                <a:ea typeface="Avenir Light" panose="020B0402020203020204" pitchFamily="34" charset="77"/>
                <a:cs typeface="Calibri Light" charset="0"/>
              </a:defRPr>
            </a:lvl1pPr>
          </a:lstStyle>
          <a:p>
            <a:r>
              <a:rPr lang="en-GB" dirty="0"/>
              <a:t>Presentation Title Goes Here</a:t>
            </a:r>
            <a:endParaRPr lang="en-US" dirty="0"/>
          </a:p>
        </p:txBody>
      </p:sp>
      <p:sp>
        <p:nvSpPr>
          <p:cNvPr id="53" name="Rectangle 52">
            <a:extLst>
              <a:ext uri="{FF2B5EF4-FFF2-40B4-BE49-F238E27FC236}">
                <a16:creationId xmlns:a16="http://schemas.microsoft.com/office/drawing/2014/main" id="{D8639F72-F9F1-3942-A5B5-C8DACA7767A1}"/>
              </a:ext>
            </a:extLst>
          </p:cNvPr>
          <p:cNvSpPr/>
          <p:nvPr userDrawn="1"/>
        </p:nvSpPr>
        <p:spPr>
          <a:xfrm>
            <a:off x="0" y="6426654"/>
            <a:ext cx="2834640" cy="431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 name="Picture 53">
            <a:extLst>
              <a:ext uri="{FF2B5EF4-FFF2-40B4-BE49-F238E27FC236}">
                <a16:creationId xmlns:a16="http://schemas.microsoft.com/office/drawing/2014/main" id="{4459B898-4268-1742-B52B-4C85307F7751}"/>
              </a:ext>
            </a:extLst>
          </p:cNvPr>
          <p:cNvPicPr>
            <a:picLocks noChangeAspect="1"/>
          </p:cNvPicPr>
          <p:nvPr userDrawn="1"/>
        </p:nvPicPr>
        <p:blipFill rotWithShape="1">
          <a:blip r:embed="rId2"/>
          <a:srcRect r="54148"/>
          <a:stretch/>
        </p:blipFill>
        <p:spPr>
          <a:xfrm>
            <a:off x="4017363" y="0"/>
            <a:ext cx="8174637" cy="6857999"/>
          </a:xfrm>
          <a:prstGeom prst="rect">
            <a:avLst/>
          </a:prstGeom>
        </p:spPr>
      </p:pic>
      <p:pic>
        <p:nvPicPr>
          <p:cNvPr id="10" name="Graphic 9">
            <a:extLst>
              <a:ext uri="{FF2B5EF4-FFF2-40B4-BE49-F238E27FC236}">
                <a16:creationId xmlns:a16="http://schemas.microsoft.com/office/drawing/2014/main" id="{C92CC35B-5A4A-45A5-AE62-3C7F2EC81DA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16339" y="-1622377"/>
            <a:ext cx="6048175" cy="4273948"/>
          </a:xfrm>
          <a:prstGeom prst="rect">
            <a:avLst/>
          </a:prstGeom>
        </p:spPr>
      </p:pic>
      <p:sp>
        <p:nvSpPr>
          <p:cNvPr id="2" name="Footer Placeholder 1">
            <a:extLst>
              <a:ext uri="{FF2B5EF4-FFF2-40B4-BE49-F238E27FC236}">
                <a16:creationId xmlns:a16="http://schemas.microsoft.com/office/drawing/2014/main" id="{EEC98D3C-D481-4DDC-93A3-5D92EDAF37D7}"/>
              </a:ext>
            </a:extLst>
          </p:cNvPr>
          <p:cNvSpPr>
            <a:spLocks noGrp="1"/>
          </p:cNvSpPr>
          <p:nvPr>
            <p:ph type="ftr" sz="quarter" idx="15"/>
          </p:nvPr>
        </p:nvSpPr>
        <p:spPr/>
        <p:txBody>
          <a:bodyPr/>
          <a:lstStyle/>
          <a:p>
            <a:pPr algn="r"/>
            <a:r>
              <a:rPr lang="en-US"/>
              <a:t>© 2019  Happy Gears, Inc. All rights reserved. </a:t>
            </a:r>
            <a:endParaRPr lang="en-US" dirty="0"/>
          </a:p>
        </p:txBody>
      </p:sp>
      <p:sp>
        <p:nvSpPr>
          <p:cNvPr id="3" name="Slide Number Placeholder 2">
            <a:extLst>
              <a:ext uri="{FF2B5EF4-FFF2-40B4-BE49-F238E27FC236}">
                <a16:creationId xmlns:a16="http://schemas.microsoft.com/office/drawing/2014/main" id="{9B9703C8-567B-41A0-B229-08B4BE8DC486}"/>
              </a:ext>
            </a:extLst>
          </p:cNvPr>
          <p:cNvSpPr>
            <a:spLocks noGrp="1"/>
          </p:cNvSpPr>
          <p:nvPr>
            <p:ph type="sldNum" sz="quarter" idx="16"/>
          </p:nvPr>
        </p:nvSpPr>
        <p:spPr/>
        <p:txBody>
          <a:bodyPr/>
          <a:lstStyle/>
          <a:p>
            <a:fld id="{DE0E1F74-8CD7-C347-A5FD-DAFC4CAC31DA}" type="slidenum">
              <a:rPr lang="en-US" smtClean="0"/>
              <a:pPr/>
              <a:t>‹#›</a:t>
            </a:fld>
            <a:endParaRPr lang="en-US" dirty="0"/>
          </a:p>
        </p:txBody>
      </p:sp>
    </p:spTree>
    <p:extLst>
      <p:ext uri="{BB962C8B-B14F-4D97-AF65-F5344CB8AC3E}">
        <p14:creationId xmlns:p14="http://schemas.microsoft.com/office/powerpoint/2010/main" val="1685295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B4E55D-BD46-EF4C-8366-28284CCD8DF6}"/>
              </a:ext>
            </a:extLst>
          </p:cNvPr>
          <p:cNvSpPr>
            <a:spLocks noGrp="1"/>
          </p:cNvSpPr>
          <p:nvPr>
            <p:ph type="sldNum" sz="quarter" idx="10"/>
          </p:nvPr>
        </p:nvSpPr>
        <p:spPr/>
        <p:txBody>
          <a:bodyPr/>
          <a:lstStyle/>
          <a:p>
            <a:fld id="{DE0E1F74-8CD7-C347-A5FD-DAFC4CAC31DA}" type="slidenum">
              <a:rPr lang="en-US" smtClean="0"/>
              <a:pPr/>
              <a:t>‹#›</a:t>
            </a:fld>
            <a:endParaRPr lang="en-US" dirty="0"/>
          </a:p>
        </p:txBody>
      </p:sp>
      <p:sp>
        <p:nvSpPr>
          <p:cNvPr id="4" name="Footer Placeholder 3">
            <a:extLst>
              <a:ext uri="{FF2B5EF4-FFF2-40B4-BE49-F238E27FC236}">
                <a16:creationId xmlns:a16="http://schemas.microsoft.com/office/drawing/2014/main" id="{7981A8F4-5597-F64D-BD8D-151211E6F191}"/>
              </a:ext>
            </a:extLst>
          </p:cNvPr>
          <p:cNvSpPr>
            <a:spLocks noGrp="1"/>
          </p:cNvSpPr>
          <p:nvPr>
            <p:ph type="ftr" sz="quarter" idx="11"/>
          </p:nvPr>
        </p:nvSpPr>
        <p:spPr/>
        <p:txBody>
          <a:bodyPr/>
          <a:lstStyle/>
          <a:p>
            <a:pPr algn="r"/>
            <a:r>
              <a:rPr lang="en-US" dirty="0"/>
              <a:t>© 2019  Happy Gears, Inc. All rights reserved. </a:t>
            </a:r>
          </a:p>
        </p:txBody>
      </p:sp>
      <p:sp>
        <p:nvSpPr>
          <p:cNvPr id="5" name="Rectangle 4">
            <a:extLst>
              <a:ext uri="{FF2B5EF4-FFF2-40B4-BE49-F238E27FC236}">
                <a16:creationId xmlns:a16="http://schemas.microsoft.com/office/drawing/2014/main" id="{3234A5AA-3852-9B4E-8800-DECBE0515A2A}"/>
              </a:ext>
            </a:extLst>
          </p:cNvPr>
          <p:cNvSpPr/>
          <p:nvPr userDrawn="1"/>
        </p:nvSpPr>
        <p:spPr>
          <a:xfrm>
            <a:off x="0" y="0"/>
            <a:ext cx="1219200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70DA3C76-6681-CC4A-92F9-60FCEAE37803}"/>
              </a:ext>
            </a:extLst>
          </p:cNvPr>
          <p:cNvSpPr>
            <a:spLocks noGrp="1"/>
          </p:cNvSpPr>
          <p:nvPr>
            <p:ph type="title"/>
          </p:nvPr>
        </p:nvSpPr>
        <p:spPr>
          <a:xfrm>
            <a:off x="460029" y="2759577"/>
            <a:ext cx="6885151" cy="2377440"/>
          </a:xfrm>
        </p:spPr>
        <p:txBody>
          <a:bodyPr anchor="ctr"/>
          <a:lstStyle>
            <a:lvl1pPr algn="l">
              <a:defRPr sz="6000">
                <a:solidFill>
                  <a:schemeClr val="tx1"/>
                </a:solidFill>
              </a:defRPr>
            </a:lvl1pPr>
          </a:lstStyle>
          <a:p>
            <a:r>
              <a:rPr lang="en-US" dirty="0"/>
              <a:t>Click to edit Master title style</a:t>
            </a:r>
          </a:p>
        </p:txBody>
      </p:sp>
      <p:pic>
        <p:nvPicPr>
          <p:cNvPr id="7" name="Picture 6">
            <a:extLst>
              <a:ext uri="{FF2B5EF4-FFF2-40B4-BE49-F238E27FC236}">
                <a16:creationId xmlns:a16="http://schemas.microsoft.com/office/drawing/2014/main" id="{0AA8A0A1-F596-4F42-B25C-9CDFF32EF4B4}"/>
              </a:ext>
            </a:extLst>
          </p:cNvPr>
          <p:cNvPicPr>
            <a:picLocks noChangeAspect="1"/>
          </p:cNvPicPr>
          <p:nvPr userDrawn="1"/>
        </p:nvPicPr>
        <p:blipFill rotWithShape="1">
          <a:blip r:embed="rId2"/>
          <a:srcRect r="54148"/>
          <a:stretch/>
        </p:blipFill>
        <p:spPr>
          <a:xfrm>
            <a:off x="4017364" y="0"/>
            <a:ext cx="8174636" cy="6857998"/>
          </a:xfrm>
          <a:prstGeom prst="rect">
            <a:avLst/>
          </a:prstGeom>
        </p:spPr>
      </p:pic>
    </p:spTree>
    <p:extLst>
      <p:ext uri="{BB962C8B-B14F-4D97-AF65-F5344CB8AC3E}">
        <p14:creationId xmlns:p14="http://schemas.microsoft.com/office/powerpoint/2010/main" val="248576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070027-BE36-D54A-8882-78585BF3205A}"/>
              </a:ext>
            </a:extLst>
          </p:cNvPr>
          <p:cNvSpPr>
            <a:spLocks noGrp="1"/>
          </p:cNvSpPr>
          <p:nvPr>
            <p:ph type="sldNum" sz="quarter" idx="10"/>
          </p:nvPr>
        </p:nvSpPr>
        <p:spPr/>
        <p:txBody>
          <a:bodyPr/>
          <a:lstStyle/>
          <a:p>
            <a:fld id="{DE0E1F74-8CD7-C347-A5FD-DAFC4CAC31DA}" type="slidenum">
              <a:rPr lang="en-US" smtClean="0"/>
              <a:pPr/>
              <a:t>‹#›</a:t>
            </a:fld>
            <a:endParaRPr lang="en-US" dirty="0"/>
          </a:p>
        </p:txBody>
      </p:sp>
      <p:sp>
        <p:nvSpPr>
          <p:cNvPr id="4" name="Footer Placeholder 3">
            <a:extLst>
              <a:ext uri="{FF2B5EF4-FFF2-40B4-BE49-F238E27FC236}">
                <a16:creationId xmlns:a16="http://schemas.microsoft.com/office/drawing/2014/main" id="{ED7800F7-C025-BD41-95F7-2C8703042BD8}"/>
              </a:ext>
            </a:extLst>
          </p:cNvPr>
          <p:cNvSpPr>
            <a:spLocks noGrp="1"/>
          </p:cNvSpPr>
          <p:nvPr>
            <p:ph type="ftr" sz="quarter" idx="11"/>
          </p:nvPr>
        </p:nvSpPr>
        <p:spPr/>
        <p:txBody>
          <a:bodyPr/>
          <a:lstStyle/>
          <a:p>
            <a:pPr algn="r"/>
            <a:r>
              <a:rPr lang="en-US" dirty="0"/>
              <a:t>© 2019  Happy Gears, Inc. All rights reserved. </a:t>
            </a:r>
          </a:p>
        </p:txBody>
      </p:sp>
      <p:sp>
        <p:nvSpPr>
          <p:cNvPr id="5" name="Title 1">
            <a:extLst>
              <a:ext uri="{FF2B5EF4-FFF2-40B4-BE49-F238E27FC236}">
                <a16:creationId xmlns:a16="http://schemas.microsoft.com/office/drawing/2014/main" id="{34894C66-DFB5-D44D-A1CF-557F6EB1AEB1}"/>
              </a:ext>
            </a:extLst>
          </p:cNvPr>
          <p:cNvSpPr>
            <a:spLocks noGrp="1"/>
          </p:cNvSpPr>
          <p:nvPr>
            <p:ph type="title"/>
          </p:nvPr>
        </p:nvSpPr>
        <p:spPr>
          <a:xfrm>
            <a:off x="426782" y="228635"/>
            <a:ext cx="11338560" cy="914400"/>
          </a:xfrm>
        </p:spPr>
        <p:txBody>
          <a:bodyPr/>
          <a:lstStyle/>
          <a:p>
            <a:r>
              <a:rPr lang="en-US" dirty="0"/>
              <a:t>Click to edit Master title style</a:t>
            </a:r>
          </a:p>
        </p:txBody>
      </p:sp>
      <p:sp>
        <p:nvSpPr>
          <p:cNvPr id="6" name="Content Placeholder 3">
            <a:extLst>
              <a:ext uri="{FF2B5EF4-FFF2-40B4-BE49-F238E27FC236}">
                <a16:creationId xmlns:a16="http://schemas.microsoft.com/office/drawing/2014/main" id="{86662B94-8026-A64C-8DEA-2702D29EBB8C}"/>
              </a:ext>
            </a:extLst>
          </p:cNvPr>
          <p:cNvSpPr>
            <a:spLocks noGrp="1"/>
          </p:cNvSpPr>
          <p:nvPr>
            <p:ph sz="half" idx="14"/>
          </p:nvPr>
        </p:nvSpPr>
        <p:spPr>
          <a:xfrm>
            <a:off x="426782" y="1471614"/>
            <a:ext cx="3645156" cy="4663440"/>
          </a:xfrm>
        </p:spPr>
        <p:txBody>
          <a:bodyPr vert="horz" lIns="91440" tIns="45720" rIns="91440" bIns="45720" rtlCol="0" anchor="t" anchorCtr="0">
            <a:normAutofit/>
          </a:bodyPr>
          <a:lstStyle>
            <a:lvl1pPr marL="239713" indent="-239713">
              <a:spcBef>
                <a:spcPts val="300"/>
              </a:spcBef>
              <a:buFont typeface="Arial" charset="0"/>
              <a:buChar char="•"/>
              <a:tabLst/>
              <a:defRPr lang="en-US" sz="2400" dirty="0">
                <a:solidFill>
                  <a:schemeClr val="tx2"/>
                </a:solidFill>
              </a:defRPr>
            </a:lvl1pPr>
            <a:lvl2pPr marL="520700" indent="-173038">
              <a:spcBef>
                <a:spcPts val="300"/>
              </a:spcBef>
              <a:buFont typeface="Arial" charset="0"/>
              <a:buChar char="•"/>
              <a:tabLst/>
              <a:defRPr lang="en-US" sz="2000" dirty="0">
                <a:solidFill>
                  <a:schemeClr val="tx2"/>
                </a:solidFill>
              </a:defRPr>
            </a:lvl2pPr>
            <a:lvl3pPr marL="747713" indent="-171450">
              <a:spcBef>
                <a:spcPts val="300"/>
              </a:spcBef>
              <a:buFont typeface="Arial" charset="0"/>
              <a:buChar char="•"/>
              <a:tabLst/>
              <a:defRPr lang="en-US" sz="1600" dirty="0">
                <a:solidFill>
                  <a:schemeClr val="tx2"/>
                </a:solidFill>
              </a:defRPr>
            </a:lvl3pPr>
            <a:lvl4pPr marL="1085850" indent="-184150">
              <a:spcBef>
                <a:spcPts val="300"/>
              </a:spcBef>
              <a:buFont typeface="Arial" charset="0"/>
              <a:buChar char="•"/>
              <a:tabLst/>
              <a:defRPr lang="en-US" sz="1600" dirty="0">
                <a:solidFill>
                  <a:schemeClr val="tx2"/>
                </a:solidFill>
              </a:defRPr>
            </a:lvl4pPr>
            <a:lvl5pPr marL="1495425" indent="-254000">
              <a:spcBef>
                <a:spcPts val="300"/>
              </a:spcBef>
              <a:buFont typeface="Arial" charset="0"/>
              <a:buChar char="•"/>
              <a:tabLst/>
              <a:defRPr lang="en-US" sz="1400" dirty="0">
                <a:solidFill>
                  <a:schemeClr val="tx2"/>
                </a:solidFill>
              </a:defRPr>
            </a:lvl5pPr>
          </a:lstStyle>
          <a:p>
            <a:pPr lvl="0">
              <a:buSzPct val="70000"/>
            </a:pPr>
            <a:r>
              <a:rPr lang="en-US" dirty="0"/>
              <a:t>Click to edit Master text styles</a:t>
            </a:r>
          </a:p>
          <a:p>
            <a:pPr lvl="1">
              <a:buSzPct val="70000"/>
            </a:pPr>
            <a:r>
              <a:rPr lang="en-US" dirty="0"/>
              <a:t>Second level</a:t>
            </a:r>
          </a:p>
          <a:p>
            <a:pPr lvl="2">
              <a:buSzPct val="70000"/>
            </a:pPr>
            <a:r>
              <a:rPr lang="en-US" dirty="0"/>
              <a:t>Third level</a:t>
            </a:r>
          </a:p>
          <a:p>
            <a:pPr lvl="3">
              <a:buSzPct val="70000"/>
            </a:pPr>
            <a:r>
              <a:rPr lang="en-US" dirty="0"/>
              <a:t>Fourth level</a:t>
            </a:r>
          </a:p>
          <a:p>
            <a:pPr lvl="4">
              <a:buSzPct val="70000"/>
            </a:pPr>
            <a:r>
              <a:rPr lang="en-US" dirty="0"/>
              <a:t>Fifth level</a:t>
            </a:r>
          </a:p>
        </p:txBody>
      </p:sp>
      <p:sp>
        <p:nvSpPr>
          <p:cNvPr id="7" name="Content Placeholder 5">
            <a:extLst>
              <a:ext uri="{FF2B5EF4-FFF2-40B4-BE49-F238E27FC236}">
                <a16:creationId xmlns:a16="http://schemas.microsoft.com/office/drawing/2014/main" id="{487C830D-5F42-724B-89D8-76019E5E4BF8}"/>
              </a:ext>
            </a:extLst>
          </p:cNvPr>
          <p:cNvSpPr>
            <a:spLocks noGrp="1"/>
          </p:cNvSpPr>
          <p:nvPr>
            <p:ph sz="quarter" idx="4"/>
          </p:nvPr>
        </p:nvSpPr>
        <p:spPr>
          <a:xfrm>
            <a:off x="4271963" y="1471614"/>
            <a:ext cx="3645156" cy="4663440"/>
          </a:xfrm>
        </p:spPr>
        <p:txBody>
          <a:bodyPr vert="horz" lIns="91440" tIns="45720" rIns="91440" bIns="45720" rtlCol="0" anchor="t" anchorCtr="0">
            <a:normAutofit/>
          </a:bodyPr>
          <a:lstStyle>
            <a:lvl1pPr marL="347663" indent="-347663">
              <a:buFont typeface="Arial" charset="0"/>
              <a:buChar char="•"/>
              <a:defRPr lang="en-US" sz="2400" dirty="0">
                <a:solidFill>
                  <a:schemeClr val="tx2"/>
                </a:solidFill>
              </a:defRPr>
            </a:lvl1pPr>
            <a:lvl2pPr marL="690562" indent="-342900">
              <a:buFont typeface="Arial" charset="0"/>
              <a:buChar char="•"/>
              <a:defRPr lang="en-US" sz="2000" dirty="0">
                <a:solidFill>
                  <a:schemeClr val="tx2"/>
                </a:solidFill>
              </a:defRPr>
            </a:lvl2pPr>
            <a:lvl3pPr marL="804863" indent="-228600">
              <a:buFont typeface="Arial" charset="0"/>
              <a:buChar char="•"/>
              <a:defRPr lang="en-US" sz="1600" dirty="0">
                <a:solidFill>
                  <a:schemeClr val="tx2"/>
                </a:solidFill>
              </a:defRPr>
            </a:lvl3pPr>
            <a:lvl4pPr marL="1187450" indent="-285750">
              <a:buFont typeface="Arial" charset="0"/>
              <a:buChar char="•"/>
              <a:defRPr lang="en-US" sz="1600" dirty="0">
                <a:solidFill>
                  <a:schemeClr val="tx2"/>
                </a:solidFill>
              </a:defRPr>
            </a:lvl4pPr>
            <a:lvl5pPr marL="1527175" indent="-285750">
              <a:buFont typeface="Arial" charset="0"/>
              <a:buChar char="•"/>
              <a:defRPr lang="en-US" sz="1400" dirty="0">
                <a:solidFill>
                  <a:schemeClr val="tx2"/>
                </a:solidFill>
              </a:defRPr>
            </a:lvl5pPr>
          </a:lstStyle>
          <a:p>
            <a:pPr marL="239713" lvl="0" indent="-239713">
              <a:spcBef>
                <a:spcPts val="300"/>
              </a:spcBef>
              <a:buSzPct val="70000"/>
              <a:buFont typeface="Arial" charset="0"/>
              <a:buChar char="•"/>
              <a:tabLst/>
            </a:pPr>
            <a:r>
              <a:rPr lang="en-US" dirty="0"/>
              <a:t>Click to edit Master text styles</a:t>
            </a:r>
          </a:p>
          <a:p>
            <a:pPr marL="520700" lvl="1" indent="-173038">
              <a:buSzPct val="70000"/>
              <a:buFont typeface=".AppleSystemUIFont" charset="-120"/>
              <a:buChar char="-"/>
              <a:tabLst/>
            </a:pPr>
            <a:r>
              <a:rPr lang="en-US" dirty="0"/>
              <a:t>Second level</a:t>
            </a:r>
          </a:p>
          <a:p>
            <a:pPr marL="747713" lvl="2" indent="-171450">
              <a:buSzPct val="70000"/>
              <a:buFont typeface="Arial" charset="0"/>
              <a:buChar char="•"/>
              <a:tabLst/>
            </a:pPr>
            <a:r>
              <a:rPr lang="en-US" dirty="0"/>
              <a:t>Third level</a:t>
            </a:r>
          </a:p>
          <a:p>
            <a:pPr marL="1085850" lvl="3" indent="-184150">
              <a:spcBef>
                <a:spcPts val="300"/>
              </a:spcBef>
              <a:buSzPct val="70000"/>
              <a:buFont typeface="Arial" charset="0"/>
              <a:tabLst/>
            </a:pPr>
            <a:r>
              <a:rPr lang="en-US" dirty="0"/>
              <a:t>Fourth level</a:t>
            </a:r>
          </a:p>
          <a:p>
            <a:pPr marL="1495425" lvl="4" indent="-254000">
              <a:spcBef>
                <a:spcPts val="300"/>
              </a:spcBef>
              <a:buSzPct val="70000"/>
              <a:buFont typeface="Arial" charset="0"/>
              <a:tabLst/>
            </a:pPr>
            <a:r>
              <a:rPr lang="en-US" dirty="0"/>
              <a:t>Fifth level</a:t>
            </a:r>
          </a:p>
        </p:txBody>
      </p:sp>
      <p:sp>
        <p:nvSpPr>
          <p:cNvPr id="8" name="Content Placeholder 5">
            <a:extLst>
              <a:ext uri="{FF2B5EF4-FFF2-40B4-BE49-F238E27FC236}">
                <a16:creationId xmlns:a16="http://schemas.microsoft.com/office/drawing/2014/main" id="{4F5FA335-8D97-5240-8E0D-F1D3CDA07EF7}"/>
              </a:ext>
            </a:extLst>
          </p:cNvPr>
          <p:cNvSpPr>
            <a:spLocks noGrp="1"/>
          </p:cNvSpPr>
          <p:nvPr>
            <p:ph sz="quarter" idx="15"/>
          </p:nvPr>
        </p:nvSpPr>
        <p:spPr>
          <a:xfrm>
            <a:off x="8117144" y="1471614"/>
            <a:ext cx="3645156" cy="4663440"/>
          </a:xfrm>
        </p:spPr>
        <p:txBody>
          <a:bodyPr vert="horz" lIns="91440" tIns="45720" rIns="91440" bIns="45720" rtlCol="0" anchor="t" anchorCtr="0">
            <a:normAutofit/>
          </a:bodyPr>
          <a:lstStyle>
            <a:lvl1pPr marL="347663" indent="-347663">
              <a:buFont typeface="Arial" charset="0"/>
              <a:buChar char="•"/>
              <a:defRPr lang="en-US" sz="2400" dirty="0">
                <a:solidFill>
                  <a:schemeClr val="tx2"/>
                </a:solidFill>
              </a:defRPr>
            </a:lvl1pPr>
            <a:lvl2pPr marL="690562" indent="-342900">
              <a:buFont typeface="Arial" charset="0"/>
              <a:buChar char="•"/>
              <a:defRPr lang="en-US" sz="2000" dirty="0">
                <a:solidFill>
                  <a:schemeClr val="tx2"/>
                </a:solidFill>
              </a:defRPr>
            </a:lvl2pPr>
            <a:lvl3pPr marL="804863" indent="-228600">
              <a:buFont typeface="Arial" charset="0"/>
              <a:buChar char="•"/>
              <a:defRPr lang="en-US" sz="1600" dirty="0">
                <a:solidFill>
                  <a:schemeClr val="tx2"/>
                </a:solidFill>
              </a:defRPr>
            </a:lvl3pPr>
            <a:lvl4pPr marL="1187450" indent="-285750">
              <a:buFont typeface="Arial" charset="0"/>
              <a:buChar char="•"/>
              <a:defRPr lang="en-US" sz="1600" dirty="0">
                <a:solidFill>
                  <a:schemeClr val="tx2"/>
                </a:solidFill>
              </a:defRPr>
            </a:lvl4pPr>
            <a:lvl5pPr marL="1527175" indent="-285750">
              <a:buFont typeface="Arial" charset="0"/>
              <a:buChar char="•"/>
              <a:defRPr lang="en-US" sz="1400" dirty="0">
                <a:solidFill>
                  <a:schemeClr val="tx2"/>
                </a:solidFill>
              </a:defRPr>
            </a:lvl5pPr>
          </a:lstStyle>
          <a:p>
            <a:pPr marL="239713" lvl="0" indent="-239713">
              <a:spcBef>
                <a:spcPts val="300"/>
              </a:spcBef>
              <a:buSzPct val="70000"/>
              <a:buFont typeface="Arial" charset="0"/>
              <a:buChar char="•"/>
              <a:tabLst/>
            </a:pPr>
            <a:r>
              <a:rPr lang="en-US" dirty="0"/>
              <a:t>Click to edit Master text styles</a:t>
            </a:r>
          </a:p>
          <a:p>
            <a:pPr marL="520700" lvl="1" indent="-173038">
              <a:buSzPct val="70000"/>
              <a:buFont typeface=".AppleSystemUIFont" charset="-120"/>
              <a:buChar char="-"/>
              <a:tabLst/>
            </a:pPr>
            <a:r>
              <a:rPr lang="en-US" dirty="0"/>
              <a:t>Second level</a:t>
            </a:r>
          </a:p>
          <a:p>
            <a:pPr marL="747713" lvl="2" indent="-171450">
              <a:buSzPct val="70000"/>
              <a:buFont typeface="Arial" charset="0"/>
              <a:buChar char="•"/>
              <a:tabLst/>
            </a:pPr>
            <a:r>
              <a:rPr lang="en-US" dirty="0"/>
              <a:t>Third level</a:t>
            </a:r>
          </a:p>
          <a:p>
            <a:pPr marL="1085850" lvl="3" indent="-184150">
              <a:spcBef>
                <a:spcPts val="300"/>
              </a:spcBef>
              <a:buSzPct val="70000"/>
              <a:buFont typeface="Arial" charset="0"/>
              <a:tabLst/>
            </a:pPr>
            <a:r>
              <a:rPr lang="en-US" dirty="0"/>
              <a:t>Fourth level</a:t>
            </a:r>
          </a:p>
          <a:p>
            <a:pPr marL="1495425" lvl="4" indent="-254000">
              <a:spcBef>
                <a:spcPts val="300"/>
              </a:spcBef>
              <a:buSzPct val="70000"/>
              <a:buFont typeface="Arial" charset="0"/>
              <a:tabLst/>
            </a:pPr>
            <a:r>
              <a:rPr lang="en-US" dirty="0"/>
              <a:t>Fifth level</a:t>
            </a:r>
          </a:p>
        </p:txBody>
      </p:sp>
    </p:spTree>
    <p:extLst>
      <p:ext uri="{BB962C8B-B14F-4D97-AF65-F5344CB8AC3E}">
        <p14:creationId xmlns:p14="http://schemas.microsoft.com/office/powerpoint/2010/main" val="290221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with Title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C35688-21F8-9C44-A5EA-436099FFA451}"/>
              </a:ext>
            </a:extLst>
          </p:cNvPr>
          <p:cNvSpPr>
            <a:spLocks noGrp="1"/>
          </p:cNvSpPr>
          <p:nvPr>
            <p:ph type="sldNum" sz="quarter" idx="10"/>
          </p:nvPr>
        </p:nvSpPr>
        <p:spPr/>
        <p:txBody>
          <a:bodyPr/>
          <a:lstStyle/>
          <a:p>
            <a:fld id="{DE0E1F74-8CD7-C347-A5FD-DAFC4CAC31DA}" type="slidenum">
              <a:rPr lang="en-US" smtClean="0"/>
              <a:pPr/>
              <a:t>‹#›</a:t>
            </a:fld>
            <a:endParaRPr lang="en-US" dirty="0"/>
          </a:p>
        </p:txBody>
      </p:sp>
      <p:sp>
        <p:nvSpPr>
          <p:cNvPr id="4" name="Footer Placeholder 3">
            <a:extLst>
              <a:ext uri="{FF2B5EF4-FFF2-40B4-BE49-F238E27FC236}">
                <a16:creationId xmlns:a16="http://schemas.microsoft.com/office/drawing/2014/main" id="{87F0DF76-CB56-B543-8470-55C38747F14D}"/>
              </a:ext>
            </a:extLst>
          </p:cNvPr>
          <p:cNvSpPr>
            <a:spLocks noGrp="1"/>
          </p:cNvSpPr>
          <p:nvPr>
            <p:ph type="ftr" sz="quarter" idx="11"/>
          </p:nvPr>
        </p:nvSpPr>
        <p:spPr/>
        <p:txBody>
          <a:bodyPr/>
          <a:lstStyle/>
          <a:p>
            <a:pPr algn="r"/>
            <a:r>
              <a:rPr lang="en-US" dirty="0"/>
              <a:t>© 2019  Happy Gears, Inc. All rights reserved. </a:t>
            </a:r>
          </a:p>
        </p:txBody>
      </p:sp>
      <p:sp>
        <p:nvSpPr>
          <p:cNvPr id="5" name="Text Placeholder 2">
            <a:extLst>
              <a:ext uri="{FF2B5EF4-FFF2-40B4-BE49-F238E27FC236}">
                <a16:creationId xmlns:a16="http://schemas.microsoft.com/office/drawing/2014/main" id="{65B890E4-3096-5B47-BA2D-1CDAD5267BBE}"/>
              </a:ext>
            </a:extLst>
          </p:cNvPr>
          <p:cNvSpPr>
            <a:spLocks noGrp="1"/>
          </p:cNvSpPr>
          <p:nvPr>
            <p:ph type="body" idx="1"/>
          </p:nvPr>
        </p:nvSpPr>
        <p:spPr>
          <a:xfrm>
            <a:off x="426782" y="1471638"/>
            <a:ext cx="5486400" cy="528613"/>
          </a:xfrm>
        </p:spPr>
        <p:txBody>
          <a:bodyPr vert="horz" wrap="none" lIns="91440" tIns="45720" rIns="91440" bIns="45720" rtlCol="0" anchor="ctr" anchorCtr="0">
            <a:noAutofit/>
          </a:bodyPr>
          <a:lstStyle>
            <a:lvl1pPr algn="l">
              <a:buFontTx/>
              <a:buNone/>
              <a:defRPr lang="en-US" sz="2800" b="0" i="0" dirty="0">
                <a:latin typeface="+mn-lt"/>
                <a:ea typeface="Calibri" panose="020F0502020204030204" pitchFamily="34" charset="0"/>
                <a:cs typeface="Calibri" charset="0"/>
              </a:defRPr>
            </a:lvl1pPr>
          </a:lstStyle>
          <a:p>
            <a:pPr marL="0" marR="0" lvl="0" indent="0" defTabSz="457200" fontAlgn="auto">
              <a:lnSpc>
                <a:spcPct val="100000"/>
              </a:lnSpc>
              <a:spcBef>
                <a:spcPct val="0"/>
              </a:spcBef>
              <a:spcAft>
                <a:spcPts val="0"/>
              </a:spcAft>
              <a:buClrTx/>
              <a:buSzTx/>
              <a:buFontTx/>
              <a:buNone/>
              <a:tabLst/>
            </a:pPr>
            <a:r>
              <a:rPr lang="en-US" dirty="0"/>
              <a:t>Click to edit Master text styles</a:t>
            </a:r>
          </a:p>
        </p:txBody>
      </p:sp>
      <p:sp>
        <p:nvSpPr>
          <p:cNvPr id="6" name="Content Placeholder 3">
            <a:extLst>
              <a:ext uri="{FF2B5EF4-FFF2-40B4-BE49-F238E27FC236}">
                <a16:creationId xmlns:a16="http://schemas.microsoft.com/office/drawing/2014/main" id="{BACEBD46-1BAB-4742-99F5-DEDFA6C097B4}"/>
              </a:ext>
            </a:extLst>
          </p:cNvPr>
          <p:cNvSpPr>
            <a:spLocks noGrp="1"/>
          </p:cNvSpPr>
          <p:nvPr>
            <p:ph sz="half" idx="2"/>
          </p:nvPr>
        </p:nvSpPr>
        <p:spPr>
          <a:xfrm>
            <a:off x="426782" y="2057425"/>
            <a:ext cx="5486400" cy="4074434"/>
          </a:xfrm>
        </p:spPr>
        <p:txBody>
          <a:bodyPr vert="horz" lIns="91440" tIns="45720" rIns="91440" bIns="45720" rtlCol="0" anchor="t" anchorCtr="0">
            <a:normAutofit/>
          </a:bodyPr>
          <a:lstStyle>
            <a:lvl1pPr marL="239713" indent="-239713">
              <a:spcBef>
                <a:spcPts val="300"/>
              </a:spcBef>
              <a:buFont typeface="Arial" charset="0"/>
              <a:buChar char="•"/>
              <a:tabLst/>
              <a:defRPr lang="en-US" sz="2400" dirty="0">
                <a:solidFill>
                  <a:schemeClr val="tx2"/>
                </a:solidFill>
                <a:latin typeface="+mn-lt"/>
              </a:defRPr>
            </a:lvl1pPr>
            <a:lvl2pPr marL="520700" indent="-173038">
              <a:spcBef>
                <a:spcPts val="300"/>
              </a:spcBef>
              <a:buFont typeface=".AppleSystemUIFont" charset="-120"/>
              <a:buChar char="-"/>
              <a:tabLst/>
              <a:defRPr lang="en-US" sz="2000" dirty="0">
                <a:solidFill>
                  <a:schemeClr val="tx2"/>
                </a:solidFill>
                <a:latin typeface="+mn-lt"/>
              </a:defRPr>
            </a:lvl2pPr>
            <a:lvl3pPr marL="747713" indent="-171450">
              <a:spcBef>
                <a:spcPts val="300"/>
              </a:spcBef>
              <a:buFont typeface="Arial" charset="0"/>
              <a:buChar char="•"/>
              <a:tabLst/>
              <a:defRPr lang="en-US" sz="1600" dirty="0">
                <a:solidFill>
                  <a:schemeClr val="tx2"/>
                </a:solidFill>
                <a:latin typeface="+mn-lt"/>
              </a:defRPr>
            </a:lvl3pPr>
            <a:lvl4pPr marL="1085850" indent="-184150">
              <a:spcBef>
                <a:spcPts val="300"/>
              </a:spcBef>
              <a:buFont typeface="Arial" charset="0"/>
              <a:buChar char="•"/>
              <a:tabLst/>
              <a:defRPr lang="en-US" sz="1600" dirty="0">
                <a:solidFill>
                  <a:schemeClr val="tx2"/>
                </a:solidFill>
                <a:latin typeface="+mn-lt"/>
              </a:defRPr>
            </a:lvl4pPr>
            <a:lvl5pPr marL="1495425" indent="-254000">
              <a:spcBef>
                <a:spcPts val="300"/>
              </a:spcBef>
              <a:buFont typeface="Arial" charset="0"/>
              <a:buChar char="•"/>
              <a:tabLst/>
              <a:defRPr lang="en-US" sz="1400" dirty="0">
                <a:solidFill>
                  <a:schemeClr val="tx2"/>
                </a:solidFill>
                <a:latin typeface="+mn-lt"/>
              </a:defRPr>
            </a:lvl5pPr>
          </a:lstStyle>
          <a:p>
            <a:pPr lvl="0">
              <a:buSzPct val="70000"/>
            </a:pPr>
            <a:r>
              <a:rPr lang="en-US" dirty="0"/>
              <a:t>Click to edit Master text styles</a:t>
            </a:r>
          </a:p>
          <a:p>
            <a:pPr lvl="1">
              <a:buSzPct val="70000"/>
            </a:pPr>
            <a:r>
              <a:rPr lang="en-US" dirty="0"/>
              <a:t>Second level</a:t>
            </a:r>
          </a:p>
          <a:p>
            <a:pPr lvl="2">
              <a:buSzPct val="70000"/>
            </a:pPr>
            <a:r>
              <a:rPr lang="en-US" dirty="0"/>
              <a:t>Third level</a:t>
            </a:r>
          </a:p>
          <a:p>
            <a:pPr lvl="3">
              <a:buSzPct val="70000"/>
            </a:pPr>
            <a:r>
              <a:rPr lang="en-US" dirty="0"/>
              <a:t>Fourth level</a:t>
            </a:r>
          </a:p>
          <a:p>
            <a:pPr lvl="4">
              <a:buSzPct val="70000"/>
            </a:pPr>
            <a:r>
              <a:rPr lang="en-US" dirty="0"/>
              <a:t>Fifth level</a:t>
            </a:r>
          </a:p>
        </p:txBody>
      </p:sp>
      <p:sp>
        <p:nvSpPr>
          <p:cNvPr id="7" name="Text Placeholder 4">
            <a:extLst>
              <a:ext uri="{FF2B5EF4-FFF2-40B4-BE49-F238E27FC236}">
                <a16:creationId xmlns:a16="http://schemas.microsoft.com/office/drawing/2014/main" id="{025126B6-7DC3-E149-81BD-016C01523FFD}"/>
              </a:ext>
            </a:extLst>
          </p:cNvPr>
          <p:cNvSpPr>
            <a:spLocks noGrp="1"/>
          </p:cNvSpPr>
          <p:nvPr>
            <p:ph type="body" sz="quarter" idx="3"/>
          </p:nvPr>
        </p:nvSpPr>
        <p:spPr>
          <a:xfrm>
            <a:off x="6278818" y="1471638"/>
            <a:ext cx="5486400" cy="528613"/>
          </a:xfrm>
        </p:spPr>
        <p:txBody>
          <a:bodyPr vert="horz" wrap="none" lIns="91440" tIns="45720" rIns="91440" bIns="45720" rtlCol="0" anchor="ctr" anchorCtr="0">
            <a:noAutofit/>
          </a:bodyPr>
          <a:lstStyle>
            <a:lvl1pPr algn="l">
              <a:buFontTx/>
              <a:buNone/>
              <a:defRPr lang="en-US" sz="2800" b="0" i="0" dirty="0">
                <a:latin typeface="+mn-lt"/>
                <a:ea typeface="Calibri" panose="020F0502020204030204" pitchFamily="34" charset="0"/>
                <a:cs typeface="Calibri" charset="0"/>
              </a:defRPr>
            </a:lvl1pPr>
          </a:lstStyle>
          <a:p>
            <a:pPr marL="0" marR="0" lvl="0" indent="0" defTabSz="457200" fontAlgn="auto">
              <a:lnSpc>
                <a:spcPct val="100000"/>
              </a:lnSpc>
              <a:spcBef>
                <a:spcPct val="0"/>
              </a:spcBef>
              <a:spcAft>
                <a:spcPts val="0"/>
              </a:spcAft>
              <a:buClrTx/>
              <a:buSzTx/>
              <a:buFontTx/>
              <a:buNone/>
              <a:tabLst/>
            </a:pPr>
            <a:r>
              <a:rPr lang="en-US" dirty="0"/>
              <a:t>Click to edit Master text styles</a:t>
            </a:r>
          </a:p>
        </p:txBody>
      </p:sp>
      <p:sp>
        <p:nvSpPr>
          <p:cNvPr id="8" name="Content Placeholder 5">
            <a:extLst>
              <a:ext uri="{FF2B5EF4-FFF2-40B4-BE49-F238E27FC236}">
                <a16:creationId xmlns:a16="http://schemas.microsoft.com/office/drawing/2014/main" id="{8BCFB183-0520-F94F-8A3D-7356FCC70608}"/>
              </a:ext>
            </a:extLst>
          </p:cNvPr>
          <p:cNvSpPr>
            <a:spLocks noGrp="1"/>
          </p:cNvSpPr>
          <p:nvPr>
            <p:ph sz="quarter" idx="4"/>
          </p:nvPr>
        </p:nvSpPr>
        <p:spPr>
          <a:xfrm>
            <a:off x="6278818" y="2057425"/>
            <a:ext cx="5486400" cy="4074434"/>
          </a:xfrm>
        </p:spPr>
        <p:txBody>
          <a:bodyPr vert="horz" lIns="91440" tIns="45720" rIns="91440" bIns="45720" rtlCol="0" anchor="t" anchorCtr="0">
            <a:normAutofit/>
          </a:bodyPr>
          <a:lstStyle>
            <a:lvl1pPr marL="347663" indent="-347663">
              <a:buFont typeface="Arial" charset="0"/>
              <a:buChar char="•"/>
              <a:defRPr lang="en-US" sz="2400" kern="1200" dirty="0">
                <a:solidFill>
                  <a:schemeClr val="tx2"/>
                </a:solidFill>
                <a:latin typeface="+mn-lt"/>
                <a:ea typeface="Fira Sans" panose="020B0503050000020004" pitchFamily="34" charset="0"/>
                <a:cs typeface="Calibri" panose="020F0502020204030204" pitchFamily="34" charset="0"/>
              </a:defRPr>
            </a:lvl1pPr>
            <a:lvl2pPr marL="690562" indent="-342900">
              <a:buFont typeface="Arial" charset="0"/>
              <a:buChar char="•"/>
              <a:defRPr lang="en-US" sz="2000" dirty="0">
                <a:solidFill>
                  <a:schemeClr val="tx2"/>
                </a:solidFill>
                <a:latin typeface="+mn-lt"/>
              </a:defRPr>
            </a:lvl2pPr>
            <a:lvl3pPr marL="804863" indent="-228600">
              <a:buFont typeface="Arial" charset="0"/>
              <a:buChar char="•"/>
              <a:defRPr lang="en-US" sz="1600" dirty="0">
                <a:solidFill>
                  <a:schemeClr val="tx2"/>
                </a:solidFill>
                <a:latin typeface="+mn-lt"/>
              </a:defRPr>
            </a:lvl3pPr>
            <a:lvl4pPr marL="1187450" indent="-285750">
              <a:buFont typeface="Arial" charset="0"/>
              <a:buChar char="•"/>
              <a:defRPr lang="en-US" sz="1600" dirty="0">
                <a:solidFill>
                  <a:schemeClr val="tx2"/>
                </a:solidFill>
                <a:latin typeface="+mn-lt"/>
              </a:defRPr>
            </a:lvl4pPr>
            <a:lvl5pPr marL="1527175" indent="-285750">
              <a:buFont typeface="Arial" charset="0"/>
              <a:buChar char="•"/>
              <a:defRPr lang="en-US" sz="1400" dirty="0">
                <a:solidFill>
                  <a:schemeClr val="tx2"/>
                </a:solidFill>
                <a:latin typeface="+mn-lt"/>
              </a:defRPr>
            </a:lvl5pPr>
          </a:lstStyle>
          <a:p>
            <a:pPr marL="239713" lvl="0" indent="-239713" algn="l" defTabSz="914400" rtl="0" eaLnBrk="1" latinLnBrk="0" hangingPunct="1">
              <a:lnSpc>
                <a:spcPct val="120000"/>
              </a:lnSpc>
              <a:spcBef>
                <a:spcPts val="300"/>
              </a:spcBef>
              <a:buSzPct val="70000"/>
              <a:buFont typeface="Arial" charset="0"/>
              <a:buChar char="•"/>
              <a:tabLst/>
            </a:pPr>
            <a:r>
              <a:rPr lang="en-US" dirty="0"/>
              <a:t>Click to edit Master text styles</a:t>
            </a:r>
          </a:p>
          <a:p>
            <a:pPr marL="520700" lvl="1" indent="-173038">
              <a:buSzPct val="70000"/>
              <a:buFont typeface=".AppleSystemUIFont" charset="-120"/>
              <a:buChar char="-"/>
              <a:tabLst/>
            </a:pPr>
            <a:r>
              <a:rPr lang="en-US" dirty="0"/>
              <a:t>Second level</a:t>
            </a:r>
          </a:p>
          <a:p>
            <a:pPr marL="747713" lvl="2" indent="-171450">
              <a:buSzPct val="70000"/>
              <a:buFont typeface="Arial" charset="0"/>
              <a:buChar char="•"/>
              <a:tabLst/>
            </a:pPr>
            <a:r>
              <a:rPr lang="en-US" dirty="0"/>
              <a:t>Third level</a:t>
            </a:r>
          </a:p>
          <a:p>
            <a:pPr marL="1085850" lvl="3" indent="-184150">
              <a:spcBef>
                <a:spcPts val="300"/>
              </a:spcBef>
              <a:buSzPct val="70000"/>
              <a:buFont typeface="Arial" charset="0"/>
              <a:tabLst/>
            </a:pPr>
            <a:r>
              <a:rPr lang="en-US" dirty="0"/>
              <a:t>Fourth level</a:t>
            </a:r>
          </a:p>
          <a:p>
            <a:pPr marL="1495425" lvl="4" indent="-254000">
              <a:spcBef>
                <a:spcPts val="300"/>
              </a:spcBef>
              <a:buSzPct val="70000"/>
              <a:buFont typeface="Arial" charset="0"/>
              <a:tabLst/>
            </a:pPr>
            <a:r>
              <a:rPr lang="en-US" dirty="0"/>
              <a:t>Fifth level</a:t>
            </a:r>
          </a:p>
        </p:txBody>
      </p:sp>
      <p:sp>
        <p:nvSpPr>
          <p:cNvPr id="9" name="Title 9">
            <a:extLst>
              <a:ext uri="{FF2B5EF4-FFF2-40B4-BE49-F238E27FC236}">
                <a16:creationId xmlns:a16="http://schemas.microsoft.com/office/drawing/2014/main" id="{F1972348-CA44-1A40-8847-26B1DD350C22}"/>
              </a:ext>
            </a:extLst>
          </p:cNvPr>
          <p:cNvSpPr>
            <a:spLocks noGrp="1"/>
          </p:cNvSpPr>
          <p:nvPr>
            <p:ph type="title"/>
          </p:nvPr>
        </p:nvSpPr>
        <p:spPr>
          <a:xfrm>
            <a:off x="426782" y="228635"/>
            <a:ext cx="11338560" cy="914400"/>
          </a:xfrm>
        </p:spPr>
        <p:txBody>
          <a:bodyPr/>
          <a:lstStyle/>
          <a:p>
            <a:r>
              <a:rPr lang="en-US" dirty="0"/>
              <a:t>Click to edit Master title style</a:t>
            </a:r>
            <a:endParaRPr lang="en-SG" dirty="0"/>
          </a:p>
        </p:txBody>
      </p:sp>
    </p:spTree>
    <p:extLst>
      <p:ext uri="{BB962C8B-B14F-4D97-AF65-F5344CB8AC3E}">
        <p14:creationId xmlns:p14="http://schemas.microsoft.com/office/powerpoint/2010/main" val="1238757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950F6CCE-6A0C-3E42-B34E-6EEEEDF17D61}"/>
              </a:ext>
            </a:extLst>
          </p:cNvPr>
          <p:cNvSpPr>
            <a:spLocks noGrp="1"/>
          </p:cNvSpPr>
          <p:nvPr>
            <p:ph type="ftr" sz="quarter" idx="10"/>
          </p:nvPr>
        </p:nvSpPr>
        <p:spPr/>
        <p:txBody>
          <a:bodyPr/>
          <a:lstStyle/>
          <a:p>
            <a:pPr algn="r"/>
            <a:r>
              <a:rPr lang="en-US" dirty="0"/>
              <a:t>© 2019  Happy Gears, Inc. All rights reserved. </a:t>
            </a:r>
          </a:p>
        </p:txBody>
      </p:sp>
      <p:sp>
        <p:nvSpPr>
          <p:cNvPr id="8" name="Slide Number Placeholder 7">
            <a:extLst>
              <a:ext uri="{FF2B5EF4-FFF2-40B4-BE49-F238E27FC236}">
                <a16:creationId xmlns:a16="http://schemas.microsoft.com/office/drawing/2014/main" id="{312ED00D-4B2E-9846-87F5-3F08DDB6F685}"/>
              </a:ext>
            </a:extLst>
          </p:cNvPr>
          <p:cNvSpPr>
            <a:spLocks noGrp="1"/>
          </p:cNvSpPr>
          <p:nvPr>
            <p:ph type="sldNum" sz="quarter" idx="11"/>
          </p:nvPr>
        </p:nvSpPr>
        <p:spPr/>
        <p:txBody>
          <a:bodyPr/>
          <a:lstStyle/>
          <a:p>
            <a:fld id="{DE0E1F74-8CD7-C347-A5FD-DAFC4CAC31DA}" type="slidenum">
              <a:rPr lang="en-US" smtClean="0"/>
              <a:pPr/>
              <a:t>‹#›</a:t>
            </a:fld>
            <a:endParaRPr lang="en-US" dirty="0"/>
          </a:p>
        </p:txBody>
      </p:sp>
      <p:sp>
        <p:nvSpPr>
          <p:cNvPr id="9" name="Title 1">
            <a:extLst>
              <a:ext uri="{FF2B5EF4-FFF2-40B4-BE49-F238E27FC236}">
                <a16:creationId xmlns:a16="http://schemas.microsoft.com/office/drawing/2014/main" id="{46466F27-A1F8-434C-8F60-E1073547B48B}"/>
              </a:ext>
            </a:extLst>
          </p:cNvPr>
          <p:cNvSpPr>
            <a:spLocks noGrp="1"/>
          </p:cNvSpPr>
          <p:nvPr>
            <p:ph type="title"/>
          </p:nvPr>
        </p:nvSpPr>
        <p:spPr>
          <a:xfrm>
            <a:off x="426782" y="228635"/>
            <a:ext cx="11338560" cy="914400"/>
          </a:xfrm>
        </p:spPr>
        <p:txBody>
          <a:bodyPr/>
          <a:lstStyle/>
          <a:p>
            <a:r>
              <a:rPr lang="en-US" dirty="0"/>
              <a:t>Click to edit Master title style</a:t>
            </a:r>
          </a:p>
        </p:txBody>
      </p:sp>
      <p:sp>
        <p:nvSpPr>
          <p:cNvPr id="10" name="Content Placeholder 3">
            <a:extLst>
              <a:ext uri="{FF2B5EF4-FFF2-40B4-BE49-F238E27FC236}">
                <a16:creationId xmlns:a16="http://schemas.microsoft.com/office/drawing/2014/main" id="{48DE2F6E-6366-3240-9F52-12CA246DDA22}"/>
              </a:ext>
            </a:extLst>
          </p:cNvPr>
          <p:cNvSpPr>
            <a:spLocks noGrp="1"/>
          </p:cNvSpPr>
          <p:nvPr>
            <p:ph sz="half" idx="13"/>
          </p:nvPr>
        </p:nvSpPr>
        <p:spPr>
          <a:xfrm>
            <a:off x="426782" y="1471612"/>
            <a:ext cx="5486400" cy="4663440"/>
          </a:xfrm>
        </p:spPr>
        <p:txBody>
          <a:bodyPr vert="horz" lIns="91440" tIns="45720" rIns="91440" bIns="45720" rtlCol="0" anchor="t" anchorCtr="0">
            <a:normAutofit/>
          </a:bodyPr>
          <a:lstStyle>
            <a:lvl1pPr marL="239713" indent="-239713">
              <a:spcBef>
                <a:spcPts val="300"/>
              </a:spcBef>
              <a:buFont typeface="Arial" charset="0"/>
              <a:buChar char="•"/>
              <a:tabLst/>
              <a:defRPr lang="en-US" sz="2400" dirty="0">
                <a:solidFill>
                  <a:schemeClr val="tx2"/>
                </a:solidFill>
              </a:defRPr>
            </a:lvl1pPr>
            <a:lvl2pPr marL="520700" indent="-173038">
              <a:spcBef>
                <a:spcPts val="300"/>
              </a:spcBef>
              <a:buFont typeface="Arial" charset="0"/>
              <a:buChar char="•"/>
              <a:tabLst/>
              <a:defRPr lang="en-US" sz="2000" dirty="0">
                <a:solidFill>
                  <a:schemeClr val="tx2"/>
                </a:solidFill>
              </a:defRPr>
            </a:lvl2pPr>
            <a:lvl3pPr marL="747713" indent="-171450">
              <a:spcBef>
                <a:spcPts val="300"/>
              </a:spcBef>
              <a:buFont typeface="Arial" charset="0"/>
              <a:buChar char="•"/>
              <a:tabLst/>
              <a:defRPr lang="en-US" sz="1600" dirty="0">
                <a:solidFill>
                  <a:schemeClr val="tx2"/>
                </a:solidFill>
              </a:defRPr>
            </a:lvl3pPr>
            <a:lvl4pPr marL="1085850" indent="-184150">
              <a:spcBef>
                <a:spcPts val="300"/>
              </a:spcBef>
              <a:buFont typeface="Arial" charset="0"/>
              <a:buChar char="•"/>
              <a:tabLst/>
              <a:defRPr lang="en-US" sz="1600" dirty="0">
                <a:solidFill>
                  <a:schemeClr val="tx2"/>
                </a:solidFill>
              </a:defRPr>
            </a:lvl4pPr>
            <a:lvl5pPr marL="1495425" indent="-254000">
              <a:spcBef>
                <a:spcPts val="300"/>
              </a:spcBef>
              <a:buFont typeface="Arial" charset="0"/>
              <a:buChar char="•"/>
              <a:tabLst/>
              <a:defRPr lang="en-US" sz="1400" dirty="0">
                <a:solidFill>
                  <a:schemeClr val="tx2"/>
                </a:solidFill>
              </a:defRPr>
            </a:lvl5pPr>
          </a:lstStyle>
          <a:p>
            <a:pPr lvl="0">
              <a:buSzPct val="70000"/>
            </a:pPr>
            <a:r>
              <a:rPr lang="en-US" dirty="0"/>
              <a:t>Click to edit Master text styles</a:t>
            </a:r>
          </a:p>
          <a:p>
            <a:pPr lvl="1">
              <a:buSzPct val="70000"/>
            </a:pPr>
            <a:r>
              <a:rPr lang="en-US" dirty="0"/>
              <a:t>Second level</a:t>
            </a:r>
          </a:p>
          <a:p>
            <a:pPr lvl="2">
              <a:buSzPct val="70000"/>
            </a:pPr>
            <a:r>
              <a:rPr lang="en-US" dirty="0"/>
              <a:t>Third level</a:t>
            </a:r>
          </a:p>
          <a:p>
            <a:pPr lvl="3">
              <a:buSzPct val="70000"/>
            </a:pPr>
            <a:r>
              <a:rPr lang="en-US" dirty="0"/>
              <a:t>Fourth level</a:t>
            </a:r>
          </a:p>
          <a:p>
            <a:pPr lvl="4">
              <a:buSzPct val="70000"/>
            </a:pPr>
            <a:r>
              <a:rPr lang="en-US" dirty="0"/>
              <a:t>Fifth level</a:t>
            </a:r>
          </a:p>
        </p:txBody>
      </p:sp>
      <p:sp>
        <p:nvSpPr>
          <p:cNvPr id="11" name="Content Placeholder 5">
            <a:extLst>
              <a:ext uri="{FF2B5EF4-FFF2-40B4-BE49-F238E27FC236}">
                <a16:creationId xmlns:a16="http://schemas.microsoft.com/office/drawing/2014/main" id="{D8EFC32E-AE40-1442-BFAA-49D41D2AD7B3}"/>
              </a:ext>
            </a:extLst>
          </p:cNvPr>
          <p:cNvSpPr>
            <a:spLocks noGrp="1"/>
          </p:cNvSpPr>
          <p:nvPr>
            <p:ph sz="quarter" idx="4"/>
          </p:nvPr>
        </p:nvSpPr>
        <p:spPr>
          <a:xfrm>
            <a:off x="6278818" y="1471612"/>
            <a:ext cx="5486400" cy="4663440"/>
          </a:xfrm>
        </p:spPr>
        <p:txBody>
          <a:bodyPr vert="horz" lIns="91440" tIns="45720" rIns="91440" bIns="45720" rtlCol="0" anchor="t" anchorCtr="0">
            <a:normAutofit/>
          </a:bodyPr>
          <a:lstStyle>
            <a:lvl1pPr marL="347663" indent="-347663">
              <a:buFont typeface="Arial" charset="0"/>
              <a:buChar char="•"/>
              <a:defRPr lang="en-US" sz="2400" dirty="0">
                <a:solidFill>
                  <a:schemeClr val="tx2"/>
                </a:solidFill>
              </a:defRPr>
            </a:lvl1pPr>
            <a:lvl2pPr marL="690562" indent="-342900">
              <a:buFont typeface="Arial" charset="0"/>
              <a:buChar char="•"/>
              <a:defRPr lang="en-US" sz="2000" dirty="0">
                <a:solidFill>
                  <a:schemeClr val="tx2"/>
                </a:solidFill>
              </a:defRPr>
            </a:lvl2pPr>
            <a:lvl3pPr marL="804863" indent="-228600">
              <a:buFont typeface="Arial" charset="0"/>
              <a:buChar char="•"/>
              <a:defRPr lang="en-US" sz="1600" dirty="0">
                <a:solidFill>
                  <a:schemeClr val="tx2"/>
                </a:solidFill>
              </a:defRPr>
            </a:lvl3pPr>
            <a:lvl4pPr marL="1187450" indent="-285750">
              <a:buFont typeface="Arial" charset="0"/>
              <a:buChar char="•"/>
              <a:defRPr lang="en-US" sz="1600" dirty="0">
                <a:solidFill>
                  <a:schemeClr val="tx2"/>
                </a:solidFill>
              </a:defRPr>
            </a:lvl4pPr>
            <a:lvl5pPr marL="1527175" indent="-285750">
              <a:buFont typeface="Arial" charset="0"/>
              <a:buChar char="•"/>
              <a:defRPr lang="en-US" sz="1400" dirty="0">
                <a:solidFill>
                  <a:schemeClr val="tx2"/>
                </a:solidFill>
              </a:defRPr>
            </a:lvl5pPr>
          </a:lstStyle>
          <a:p>
            <a:pPr marL="239713" lvl="0" indent="-239713">
              <a:spcBef>
                <a:spcPts val="300"/>
              </a:spcBef>
              <a:buSzPct val="70000"/>
              <a:buFont typeface="Arial" charset="0"/>
              <a:buChar char="•"/>
              <a:tabLst/>
            </a:pPr>
            <a:r>
              <a:rPr lang="en-US" dirty="0"/>
              <a:t>Click to edit Master text styles</a:t>
            </a:r>
          </a:p>
          <a:p>
            <a:pPr marL="520700" lvl="1" indent="-173038">
              <a:buSzPct val="70000"/>
              <a:buFont typeface=".AppleSystemUIFont" charset="-120"/>
              <a:buChar char="-"/>
              <a:tabLst/>
            </a:pPr>
            <a:r>
              <a:rPr lang="en-US" dirty="0"/>
              <a:t>Second level</a:t>
            </a:r>
          </a:p>
          <a:p>
            <a:pPr marL="747713" lvl="2" indent="-171450">
              <a:buSzPct val="70000"/>
              <a:buFont typeface="Arial" charset="0"/>
              <a:buChar char="•"/>
              <a:tabLst/>
            </a:pPr>
            <a:r>
              <a:rPr lang="en-US" dirty="0"/>
              <a:t>Third level</a:t>
            </a:r>
          </a:p>
          <a:p>
            <a:pPr marL="1085850" lvl="3" indent="-184150">
              <a:spcBef>
                <a:spcPts val="300"/>
              </a:spcBef>
              <a:buSzPct val="70000"/>
              <a:buFont typeface="Arial" charset="0"/>
              <a:tabLst/>
            </a:pPr>
            <a:r>
              <a:rPr lang="en-US" dirty="0"/>
              <a:t>Fourth level</a:t>
            </a:r>
          </a:p>
          <a:p>
            <a:pPr marL="1495425" lvl="4" indent="-254000">
              <a:spcBef>
                <a:spcPts val="300"/>
              </a:spcBef>
              <a:buSzPct val="70000"/>
              <a:buFont typeface="Arial" charset="0"/>
              <a:tabLst/>
            </a:pPr>
            <a:r>
              <a:rPr lang="en-US" dirty="0"/>
              <a:t>Fifth level</a:t>
            </a:r>
          </a:p>
        </p:txBody>
      </p:sp>
    </p:spTree>
    <p:extLst>
      <p:ext uri="{BB962C8B-B14F-4D97-AF65-F5344CB8AC3E}">
        <p14:creationId xmlns:p14="http://schemas.microsoft.com/office/powerpoint/2010/main" val="189936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8302DE94-E47A-1747-981F-773AD088D499}"/>
              </a:ext>
            </a:extLst>
          </p:cNvPr>
          <p:cNvSpPr>
            <a:spLocks noGrp="1"/>
          </p:cNvSpPr>
          <p:nvPr>
            <p:ph type="ftr" sz="quarter" idx="10"/>
          </p:nvPr>
        </p:nvSpPr>
        <p:spPr/>
        <p:txBody>
          <a:bodyPr/>
          <a:lstStyle/>
          <a:p>
            <a:pPr algn="r"/>
            <a:r>
              <a:rPr lang="en-US" dirty="0"/>
              <a:t>© 2019  Happy Gears, Inc. All rights reserved. </a:t>
            </a:r>
          </a:p>
        </p:txBody>
      </p:sp>
      <p:sp>
        <p:nvSpPr>
          <p:cNvPr id="8" name="Slide Number Placeholder 7">
            <a:extLst>
              <a:ext uri="{FF2B5EF4-FFF2-40B4-BE49-F238E27FC236}">
                <a16:creationId xmlns:a16="http://schemas.microsoft.com/office/drawing/2014/main" id="{88099D64-1B08-AE41-B8AC-A78D6853480D}"/>
              </a:ext>
            </a:extLst>
          </p:cNvPr>
          <p:cNvSpPr>
            <a:spLocks noGrp="1"/>
          </p:cNvSpPr>
          <p:nvPr>
            <p:ph type="sldNum" sz="quarter" idx="11"/>
          </p:nvPr>
        </p:nvSpPr>
        <p:spPr/>
        <p:txBody>
          <a:bodyPr/>
          <a:lstStyle/>
          <a:p>
            <a:fld id="{DE0E1F74-8CD7-C347-A5FD-DAFC4CAC31DA}" type="slidenum">
              <a:rPr lang="en-US" smtClean="0"/>
              <a:pPr/>
              <a:t>‹#›</a:t>
            </a:fld>
            <a:endParaRPr lang="en-US" dirty="0"/>
          </a:p>
        </p:txBody>
      </p:sp>
      <p:sp>
        <p:nvSpPr>
          <p:cNvPr id="9" name="Title 1">
            <a:extLst>
              <a:ext uri="{FF2B5EF4-FFF2-40B4-BE49-F238E27FC236}">
                <a16:creationId xmlns:a16="http://schemas.microsoft.com/office/drawing/2014/main" id="{5526B40B-F000-6445-8A5A-54DF908EA60E}"/>
              </a:ext>
            </a:extLst>
          </p:cNvPr>
          <p:cNvSpPr>
            <a:spLocks noGrp="1"/>
          </p:cNvSpPr>
          <p:nvPr>
            <p:ph type="title"/>
          </p:nvPr>
        </p:nvSpPr>
        <p:spPr>
          <a:xfrm>
            <a:off x="426782" y="228635"/>
            <a:ext cx="11338560" cy="914400"/>
          </a:xfrm>
        </p:spPr>
        <p:txBody>
          <a:bodyPr/>
          <a:lstStyle>
            <a:lvl1pPr>
              <a:defRPr sz="3600" b="0" i="0">
                <a:solidFill>
                  <a:schemeClr val="tx1"/>
                </a:solidFill>
                <a:latin typeface="+mj-lt"/>
              </a:defRPr>
            </a:lvl1pPr>
          </a:lstStyle>
          <a:p>
            <a:r>
              <a:rPr lang="en-US" dirty="0"/>
              <a:t>Click to edit Master title style</a:t>
            </a:r>
          </a:p>
        </p:txBody>
      </p:sp>
      <p:sp>
        <p:nvSpPr>
          <p:cNvPr id="10" name="Content Placeholder 3">
            <a:extLst>
              <a:ext uri="{FF2B5EF4-FFF2-40B4-BE49-F238E27FC236}">
                <a16:creationId xmlns:a16="http://schemas.microsoft.com/office/drawing/2014/main" id="{C6DDF9E7-6DC0-E541-8902-A7523C4B8518}"/>
              </a:ext>
            </a:extLst>
          </p:cNvPr>
          <p:cNvSpPr>
            <a:spLocks noGrp="1"/>
          </p:cNvSpPr>
          <p:nvPr>
            <p:ph sz="half" idx="13"/>
          </p:nvPr>
        </p:nvSpPr>
        <p:spPr>
          <a:xfrm>
            <a:off x="426781" y="1471612"/>
            <a:ext cx="11346119" cy="4663440"/>
          </a:xfrm>
        </p:spPr>
        <p:txBody>
          <a:bodyPr vert="horz" lIns="91440" tIns="45720" rIns="91440" bIns="45720" rtlCol="0" anchor="t" anchorCtr="0">
            <a:normAutofit/>
          </a:bodyPr>
          <a:lstStyle>
            <a:lvl1pPr marL="239713" indent="-239713">
              <a:spcBef>
                <a:spcPts val="300"/>
              </a:spcBef>
              <a:buFont typeface="Arial" charset="0"/>
              <a:buChar char="•"/>
              <a:tabLst/>
              <a:defRPr lang="en-US" sz="2400" b="0" i="0" dirty="0">
                <a:solidFill>
                  <a:schemeClr val="tx2"/>
                </a:solidFill>
                <a:latin typeface="+mn-lt"/>
              </a:defRPr>
            </a:lvl1pPr>
            <a:lvl2pPr marL="520700" indent="-173038">
              <a:spcBef>
                <a:spcPts val="300"/>
              </a:spcBef>
              <a:buFont typeface="Arial" charset="0"/>
              <a:buChar char="•"/>
              <a:tabLst/>
              <a:defRPr lang="en-US" sz="2000" b="0" i="0" dirty="0">
                <a:solidFill>
                  <a:schemeClr val="tx2"/>
                </a:solidFill>
                <a:latin typeface="+mn-lt"/>
              </a:defRPr>
            </a:lvl2pPr>
            <a:lvl3pPr marL="747713" indent="-171450">
              <a:spcBef>
                <a:spcPts val="300"/>
              </a:spcBef>
              <a:buFont typeface="Arial" charset="0"/>
              <a:buChar char="•"/>
              <a:tabLst/>
              <a:defRPr lang="en-US" sz="1600" b="0" i="0" dirty="0">
                <a:solidFill>
                  <a:schemeClr val="tx2"/>
                </a:solidFill>
                <a:latin typeface="+mn-lt"/>
              </a:defRPr>
            </a:lvl3pPr>
            <a:lvl4pPr marL="1085850" indent="-184150">
              <a:spcBef>
                <a:spcPts val="300"/>
              </a:spcBef>
              <a:buFont typeface="Arial" charset="0"/>
              <a:buChar char="•"/>
              <a:tabLst/>
              <a:defRPr lang="en-US" sz="1600" b="0" i="0" dirty="0">
                <a:solidFill>
                  <a:schemeClr val="tx2"/>
                </a:solidFill>
                <a:latin typeface="+mn-lt"/>
              </a:defRPr>
            </a:lvl4pPr>
            <a:lvl5pPr marL="1495425" indent="-254000">
              <a:spcBef>
                <a:spcPts val="300"/>
              </a:spcBef>
              <a:buFont typeface="Arial" charset="0"/>
              <a:buChar char="•"/>
              <a:tabLst/>
              <a:defRPr lang="en-US" sz="1400" b="0" i="0" dirty="0">
                <a:solidFill>
                  <a:schemeClr val="tx2"/>
                </a:solidFill>
                <a:latin typeface="+mn-lt"/>
              </a:defRPr>
            </a:lvl5pPr>
          </a:lstStyle>
          <a:p>
            <a:pPr lvl="0">
              <a:buSzPct val="70000"/>
            </a:pPr>
            <a:r>
              <a:rPr lang="en-US" dirty="0"/>
              <a:t>Click to edit Master text styles</a:t>
            </a:r>
          </a:p>
          <a:p>
            <a:pPr lvl="1">
              <a:buSzPct val="70000"/>
            </a:pPr>
            <a:r>
              <a:rPr lang="en-US" dirty="0"/>
              <a:t>Second level</a:t>
            </a:r>
          </a:p>
          <a:p>
            <a:pPr lvl="2">
              <a:buSzPct val="70000"/>
            </a:pPr>
            <a:r>
              <a:rPr lang="en-US" dirty="0"/>
              <a:t>Third level</a:t>
            </a:r>
          </a:p>
          <a:p>
            <a:pPr lvl="3">
              <a:buSzPct val="70000"/>
            </a:pPr>
            <a:r>
              <a:rPr lang="en-US" dirty="0"/>
              <a:t>Fourth level</a:t>
            </a:r>
          </a:p>
          <a:p>
            <a:pPr lvl="4">
              <a:buSzPct val="70000"/>
            </a:pPr>
            <a:r>
              <a:rPr lang="en-US" dirty="0"/>
              <a:t>Fifth level</a:t>
            </a:r>
          </a:p>
        </p:txBody>
      </p:sp>
    </p:spTree>
    <p:extLst>
      <p:ext uri="{BB962C8B-B14F-4D97-AF65-F5344CB8AC3E}">
        <p14:creationId xmlns:p14="http://schemas.microsoft.com/office/powerpoint/2010/main" val="520442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9060993C-EB18-8D41-A86B-4D9D33605DD4}"/>
              </a:ext>
            </a:extLst>
          </p:cNvPr>
          <p:cNvSpPr>
            <a:spLocks noGrp="1"/>
          </p:cNvSpPr>
          <p:nvPr>
            <p:ph type="ftr" sz="quarter" idx="10"/>
          </p:nvPr>
        </p:nvSpPr>
        <p:spPr/>
        <p:txBody>
          <a:bodyPr/>
          <a:lstStyle/>
          <a:p>
            <a:pPr algn="r"/>
            <a:r>
              <a:rPr lang="en-US" dirty="0"/>
              <a:t>© 2019  Happy Gears, Inc. All rights reserved. </a:t>
            </a:r>
          </a:p>
        </p:txBody>
      </p:sp>
      <p:sp>
        <p:nvSpPr>
          <p:cNvPr id="7" name="Slide Number Placeholder 6">
            <a:extLst>
              <a:ext uri="{FF2B5EF4-FFF2-40B4-BE49-F238E27FC236}">
                <a16:creationId xmlns:a16="http://schemas.microsoft.com/office/drawing/2014/main" id="{A3FBAAEA-4985-4949-8E6C-C3FCDC02970A}"/>
              </a:ext>
            </a:extLst>
          </p:cNvPr>
          <p:cNvSpPr>
            <a:spLocks noGrp="1"/>
          </p:cNvSpPr>
          <p:nvPr>
            <p:ph type="sldNum" sz="quarter" idx="11"/>
          </p:nvPr>
        </p:nvSpPr>
        <p:spPr/>
        <p:txBody>
          <a:bodyPr/>
          <a:lstStyle/>
          <a:p>
            <a:fld id="{DE0E1F74-8CD7-C347-A5FD-DAFC4CAC31DA}" type="slidenum">
              <a:rPr lang="en-US" smtClean="0"/>
              <a:pPr/>
              <a:t>‹#›</a:t>
            </a:fld>
            <a:endParaRPr lang="en-US" dirty="0"/>
          </a:p>
        </p:txBody>
      </p:sp>
      <p:sp>
        <p:nvSpPr>
          <p:cNvPr id="8" name="Title 1">
            <a:extLst>
              <a:ext uri="{FF2B5EF4-FFF2-40B4-BE49-F238E27FC236}">
                <a16:creationId xmlns:a16="http://schemas.microsoft.com/office/drawing/2014/main" id="{9B1B24DD-A5F0-EB44-848E-4D4F71F61953}"/>
              </a:ext>
            </a:extLst>
          </p:cNvPr>
          <p:cNvSpPr>
            <a:spLocks noGrp="1"/>
          </p:cNvSpPr>
          <p:nvPr>
            <p:ph type="title"/>
          </p:nvPr>
        </p:nvSpPr>
        <p:spPr>
          <a:xfrm>
            <a:off x="426782" y="228635"/>
            <a:ext cx="11338560" cy="914400"/>
          </a:xfrm>
        </p:spPr>
        <p:txBody>
          <a:bodyPr/>
          <a:lstStyle>
            <a:lvl1pPr>
              <a:defRPr sz="3600" b="0" i="0">
                <a:solidFill>
                  <a:schemeClr val="tx1"/>
                </a:solidFill>
                <a:latin typeface="+mj-lt"/>
              </a:defRPr>
            </a:lvl1pPr>
          </a:lstStyle>
          <a:p>
            <a:r>
              <a:rPr lang="en-US" dirty="0"/>
              <a:t>Click to edit Master title style</a:t>
            </a:r>
          </a:p>
        </p:txBody>
      </p:sp>
    </p:spTree>
    <p:extLst>
      <p:ext uri="{BB962C8B-B14F-4D97-AF65-F5344CB8AC3E}">
        <p14:creationId xmlns:p14="http://schemas.microsoft.com/office/powerpoint/2010/main" val="22939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48254CF-C35D-A74D-B936-9310F638A552}"/>
              </a:ext>
            </a:extLst>
          </p:cNvPr>
          <p:cNvSpPr>
            <a:spLocks noGrp="1"/>
          </p:cNvSpPr>
          <p:nvPr>
            <p:ph type="ftr" sz="quarter" idx="10"/>
          </p:nvPr>
        </p:nvSpPr>
        <p:spPr/>
        <p:txBody>
          <a:bodyPr/>
          <a:lstStyle/>
          <a:p>
            <a:pPr algn="r"/>
            <a:r>
              <a:rPr lang="en-US" dirty="0"/>
              <a:t>© 2019  Happy Gears, Inc. All rights reserved. </a:t>
            </a:r>
          </a:p>
        </p:txBody>
      </p:sp>
      <p:sp>
        <p:nvSpPr>
          <p:cNvPr id="6" name="Slide Number Placeholder 5">
            <a:extLst>
              <a:ext uri="{FF2B5EF4-FFF2-40B4-BE49-F238E27FC236}">
                <a16:creationId xmlns:a16="http://schemas.microsoft.com/office/drawing/2014/main" id="{7F834DE4-82A7-CD4A-8EEE-F37015CFBAFD}"/>
              </a:ext>
            </a:extLst>
          </p:cNvPr>
          <p:cNvSpPr>
            <a:spLocks noGrp="1"/>
          </p:cNvSpPr>
          <p:nvPr>
            <p:ph type="sldNum" sz="quarter" idx="11"/>
          </p:nvPr>
        </p:nvSpPr>
        <p:spPr/>
        <p:txBody>
          <a:bodyPr/>
          <a:lstStyle/>
          <a:p>
            <a:fld id="{DE0E1F74-8CD7-C347-A5FD-DAFC4CAC31DA}" type="slidenum">
              <a:rPr lang="en-US" smtClean="0"/>
              <a:pPr/>
              <a:t>‹#›</a:t>
            </a:fld>
            <a:endParaRPr lang="en-US" dirty="0"/>
          </a:p>
        </p:txBody>
      </p:sp>
    </p:spTree>
    <p:extLst>
      <p:ext uri="{BB962C8B-B14F-4D97-AF65-F5344CB8AC3E}">
        <p14:creationId xmlns:p14="http://schemas.microsoft.com/office/powerpoint/2010/main" val="2198052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384E87-619D-A540-9054-643E8A1D473C}"/>
              </a:ext>
            </a:extLst>
          </p:cNvPr>
          <p:cNvSpPr/>
          <p:nvPr userDrawn="1"/>
        </p:nvSpPr>
        <p:spPr>
          <a:xfrm>
            <a:off x="0" y="6426654"/>
            <a:ext cx="2834640" cy="431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AC4CDF0C-605D-AC4B-8C8F-58B2EAE08D38}"/>
              </a:ext>
            </a:extLst>
          </p:cNvPr>
          <p:cNvPicPr>
            <a:picLocks noChangeAspect="1"/>
          </p:cNvPicPr>
          <p:nvPr userDrawn="1"/>
        </p:nvPicPr>
        <p:blipFill rotWithShape="1">
          <a:blip r:embed="rId2"/>
          <a:srcRect r="54148"/>
          <a:stretch/>
        </p:blipFill>
        <p:spPr>
          <a:xfrm>
            <a:off x="4017363" y="0"/>
            <a:ext cx="8174637" cy="6857999"/>
          </a:xfrm>
          <a:prstGeom prst="rect">
            <a:avLst/>
          </a:prstGeom>
        </p:spPr>
      </p:pic>
      <p:pic>
        <p:nvPicPr>
          <p:cNvPr id="8" name="Graphic 7">
            <a:extLst>
              <a:ext uri="{FF2B5EF4-FFF2-40B4-BE49-F238E27FC236}">
                <a16:creationId xmlns:a16="http://schemas.microsoft.com/office/drawing/2014/main" id="{AB2F9ED1-5FE8-4844-81F0-09E29EBBF7C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5033" y="197908"/>
            <a:ext cx="8224792" cy="5812057"/>
          </a:xfrm>
          <a:prstGeom prst="rect">
            <a:avLst/>
          </a:prstGeom>
        </p:spPr>
      </p:pic>
    </p:spTree>
    <p:extLst>
      <p:ext uri="{BB962C8B-B14F-4D97-AF65-F5344CB8AC3E}">
        <p14:creationId xmlns:p14="http://schemas.microsoft.com/office/powerpoint/2010/main" val="3299631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sv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CE141C7-D4C4-4E6D-BEBE-82C91ACA40F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94293" y="5782700"/>
            <a:ext cx="2321876" cy="1640756"/>
          </a:xfrm>
          <a:prstGeom prst="rect">
            <a:avLst/>
          </a:prstGeom>
        </p:spPr>
      </p:pic>
      <p:sp>
        <p:nvSpPr>
          <p:cNvPr id="6" name="Slide Number Placeholder 5">
            <a:extLst>
              <a:ext uri="{FF2B5EF4-FFF2-40B4-BE49-F238E27FC236}">
                <a16:creationId xmlns:a16="http://schemas.microsoft.com/office/drawing/2014/main" id="{C175D635-E808-3546-837C-1260A93BC697}"/>
              </a:ext>
            </a:extLst>
          </p:cNvPr>
          <p:cNvSpPr>
            <a:spLocks noGrp="1"/>
          </p:cNvSpPr>
          <p:nvPr>
            <p:ph type="sldNum" sz="quarter" idx="4"/>
          </p:nvPr>
        </p:nvSpPr>
        <p:spPr>
          <a:xfrm>
            <a:off x="11403106" y="6354296"/>
            <a:ext cx="362112" cy="365125"/>
          </a:xfrm>
          <a:prstGeom prst="rect">
            <a:avLst/>
          </a:prstGeom>
        </p:spPr>
        <p:txBody>
          <a:bodyPr vert="horz" lIns="91440" tIns="45720" rIns="91440" bIns="45720" rtlCol="0" anchor="ctr"/>
          <a:lstStyle>
            <a:lvl1pPr algn="r">
              <a:defRPr lang="en-US" sz="800" kern="1200" smtClean="0">
                <a:solidFill>
                  <a:schemeClr val="tx2">
                    <a:alpha val="50000"/>
                  </a:schemeClr>
                </a:solidFill>
                <a:latin typeface="+mn-lt"/>
                <a:ea typeface="+mn-ea"/>
                <a:cs typeface="CiscoSans Thin"/>
              </a:defRPr>
            </a:lvl1pPr>
          </a:lstStyle>
          <a:p>
            <a:fld id="{DE0E1F74-8CD7-C347-A5FD-DAFC4CAC31DA}" type="slidenum">
              <a:rPr lang="en-US" smtClean="0"/>
              <a:pPr/>
              <a:t>‹#›</a:t>
            </a:fld>
            <a:endParaRPr lang="en-US" dirty="0"/>
          </a:p>
        </p:txBody>
      </p:sp>
      <p:sp>
        <p:nvSpPr>
          <p:cNvPr id="12" name="Title Placeholder 1">
            <a:extLst>
              <a:ext uri="{FF2B5EF4-FFF2-40B4-BE49-F238E27FC236}">
                <a16:creationId xmlns:a16="http://schemas.microsoft.com/office/drawing/2014/main" id="{67D10BF5-597C-DB4F-8313-AE253EC5CA49}"/>
              </a:ext>
            </a:extLst>
          </p:cNvPr>
          <p:cNvSpPr>
            <a:spLocks noGrp="1"/>
          </p:cNvSpPr>
          <p:nvPr>
            <p:ph type="title"/>
          </p:nvPr>
        </p:nvSpPr>
        <p:spPr>
          <a:xfrm>
            <a:off x="522514" y="228635"/>
            <a:ext cx="11242828" cy="914400"/>
          </a:xfrm>
          <a:prstGeom prst="rect">
            <a:avLst/>
          </a:prstGeom>
        </p:spPr>
        <p:txBody>
          <a:bodyPr vert="horz" lIns="91440" tIns="45720" rIns="91440" bIns="45720" rtlCol="0" anchor="ctr">
            <a:noAutofit/>
          </a:bodyPr>
          <a:lstStyle/>
          <a:p>
            <a:r>
              <a:rPr lang="en-US" dirty="0"/>
              <a:t>Click to edit Master title style</a:t>
            </a:r>
          </a:p>
        </p:txBody>
      </p:sp>
      <p:sp>
        <p:nvSpPr>
          <p:cNvPr id="13" name="Text Placeholder 2">
            <a:extLst>
              <a:ext uri="{FF2B5EF4-FFF2-40B4-BE49-F238E27FC236}">
                <a16:creationId xmlns:a16="http://schemas.microsoft.com/office/drawing/2014/main" id="{021321A7-A92F-F241-A6AB-18841BF5CA3D}"/>
              </a:ext>
            </a:extLst>
          </p:cNvPr>
          <p:cNvSpPr>
            <a:spLocks noGrp="1"/>
          </p:cNvSpPr>
          <p:nvPr>
            <p:ph type="body" idx="1"/>
          </p:nvPr>
        </p:nvSpPr>
        <p:spPr>
          <a:xfrm>
            <a:off x="522514" y="1143035"/>
            <a:ext cx="11242827" cy="5303508"/>
          </a:xfrm>
          <a:prstGeom prst="rect">
            <a:avLst/>
          </a:prstGeom>
        </p:spPr>
        <p:txBody>
          <a:bodyPr vert="horz" lIns="91440" tIns="45720" rIns="91440" bIns="45720" rtlCol="0" anchor="t" anchorCtr="0">
            <a:normAutofit/>
          </a:bodyPr>
          <a:lstStyle/>
          <a:p>
            <a:pPr marL="239713" lvl="0" indent="-239713">
              <a:spcBef>
                <a:spcPts val="300"/>
              </a:spcBef>
              <a:buSzPct val="70000"/>
              <a:buFont typeface="Arial" charset="0"/>
              <a:buChar char="•"/>
              <a:tabLst/>
            </a:pPr>
            <a:r>
              <a:rPr lang="en-US" dirty="0"/>
              <a:t>Click to edit Master text styles</a:t>
            </a:r>
          </a:p>
          <a:p>
            <a:pPr marL="520700" lvl="1" indent="-173038">
              <a:buSzPct val="70000"/>
              <a:buFont typeface="Arial" charset="0"/>
              <a:tabLst/>
            </a:pPr>
            <a:r>
              <a:rPr lang="en-US" dirty="0"/>
              <a:t>Second level</a:t>
            </a:r>
          </a:p>
          <a:p>
            <a:pPr marL="747713" lvl="2" indent="-171450">
              <a:buSzPct val="70000"/>
              <a:buFont typeface="Arial" charset="0"/>
              <a:buChar char="•"/>
              <a:tabLst/>
            </a:pPr>
            <a:r>
              <a:rPr lang="en-US" dirty="0"/>
              <a:t>Third level</a:t>
            </a:r>
          </a:p>
          <a:p>
            <a:pPr marL="1085850" lvl="3" indent="-184150">
              <a:spcBef>
                <a:spcPts val="300"/>
              </a:spcBef>
              <a:buSzPct val="70000"/>
              <a:buFont typeface="Arial" charset="0"/>
              <a:tabLst/>
            </a:pPr>
            <a:r>
              <a:rPr lang="en-US" dirty="0"/>
              <a:t>Fourth level</a:t>
            </a:r>
          </a:p>
          <a:p>
            <a:pPr marL="1495425" lvl="4" indent="-254000">
              <a:spcBef>
                <a:spcPts val="300"/>
              </a:spcBef>
              <a:buSzPct val="70000"/>
              <a:buFont typeface="Arial" charset="0"/>
              <a:tabLst/>
            </a:pPr>
            <a:r>
              <a:rPr lang="en-US" dirty="0"/>
              <a:t>Fifth level</a:t>
            </a:r>
          </a:p>
        </p:txBody>
      </p:sp>
      <p:sp>
        <p:nvSpPr>
          <p:cNvPr id="14" name="Footer Placeholder 13">
            <a:extLst>
              <a:ext uri="{FF2B5EF4-FFF2-40B4-BE49-F238E27FC236}">
                <a16:creationId xmlns:a16="http://schemas.microsoft.com/office/drawing/2014/main" id="{E39249DD-E937-5540-92F7-4A21FEDCA6D1}"/>
              </a:ext>
            </a:extLst>
          </p:cNvPr>
          <p:cNvSpPr>
            <a:spLocks noGrp="1"/>
          </p:cNvSpPr>
          <p:nvPr>
            <p:ph type="ftr" sz="quarter" idx="3"/>
          </p:nvPr>
        </p:nvSpPr>
        <p:spPr>
          <a:xfrm>
            <a:off x="7288182" y="6356350"/>
            <a:ext cx="4114800" cy="365125"/>
          </a:xfrm>
          <a:prstGeom prst="rect">
            <a:avLst/>
          </a:prstGeom>
        </p:spPr>
        <p:txBody>
          <a:bodyPr vert="horz" lIns="91440" tIns="45720" rIns="91440" bIns="45720" rtlCol="0" anchor="ctr"/>
          <a:lstStyle>
            <a:lvl1pPr algn="ctr">
              <a:defRPr lang="en-US" sz="800" kern="1200" smtClean="0">
                <a:solidFill>
                  <a:srgbClr val="676665">
                    <a:alpha val="50000"/>
                  </a:srgbClr>
                </a:solidFill>
                <a:latin typeface="+mn-lt"/>
                <a:ea typeface="+mn-ea"/>
                <a:cs typeface="CiscoSans Thin"/>
              </a:defRPr>
            </a:lvl1pPr>
          </a:lstStyle>
          <a:p>
            <a:pPr algn="r"/>
            <a:r>
              <a:rPr lang="en-US" dirty="0"/>
              <a:t>© 2019  Happy Gears, Inc. All rights reserved. </a:t>
            </a:r>
          </a:p>
        </p:txBody>
      </p:sp>
    </p:spTree>
    <p:extLst>
      <p:ext uri="{BB962C8B-B14F-4D97-AF65-F5344CB8AC3E}">
        <p14:creationId xmlns:p14="http://schemas.microsoft.com/office/powerpoint/2010/main" val="296052767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51" r:id="rId6"/>
    <p:sldLayoutId id="2147483654" r:id="rId7"/>
    <p:sldLayoutId id="2147483655" r:id="rId8"/>
    <p:sldLayoutId id="2147483663" r:id="rId9"/>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4.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sv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svg"/><Relationship Id="rId4" Type="http://schemas.openxmlformats.org/officeDocument/2006/relationships/image" Target="../media/image16.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7.svg"/><Relationship Id="rId4" Type="http://schemas.openxmlformats.org/officeDocument/2006/relationships/image" Target="../media/image1.svg"/></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sv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svg"/><Relationship Id="rId7"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7.svg"/><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image" Target="../media/image29.svg"/><Relationship Id="rId7" Type="http://schemas.openxmlformats.org/officeDocument/2006/relationships/image" Target="../media/image33.svg"/><Relationship Id="rId12"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image" Target="../media/image36.png"/><Relationship Id="rId5" Type="http://schemas.openxmlformats.org/officeDocument/2006/relationships/image" Target="../media/image31.png"/><Relationship Id="rId10" Type="http://schemas.openxmlformats.org/officeDocument/2006/relationships/image" Target="../media/image1.svg"/><Relationship Id="rId4" Type="http://schemas.openxmlformats.org/officeDocument/2006/relationships/image" Target="../media/image30.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emf"/><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8.svg"/><Relationship Id="rId3" Type="http://schemas.openxmlformats.org/officeDocument/2006/relationships/image" Target="../media/image1.svg"/><Relationship Id="rId7" Type="http://schemas.openxmlformats.org/officeDocument/2006/relationships/image" Target="../media/image44.svg"/><Relationship Id="rId12" Type="http://schemas.openxmlformats.org/officeDocument/2006/relationships/image" Target="../media/image24.png"/><Relationship Id="rId17" Type="http://schemas.openxmlformats.org/officeDocument/2006/relationships/image" Target="../media/image41.svg"/><Relationship Id="rId2" Type="http://schemas.openxmlformats.org/officeDocument/2006/relationships/notesSlide" Target="../notesSlides/notesSlide12.xml"/><Relationship Id="rId16" Type="http://schemas.openxmlformats.org/officeDocument/2006/relationships/image" Target="../media/image50.svg"/><Relationship Id="rId1" Type="http://schemas.openxmlformats.org/officeDocument/2006/relationships/slideLayout" Target="../slideLayouts/slideLayout4.xml"/><Relationship Id="rId6" Type="http://schemas.openxmlformats.org/officeDocument/2006/relationships/image" Target="../media/image43.svg"/><Relationship Id="rId11" Type="http://schemas.openxmlformats.org/officeDocument/2006/relationships/image" Target="../media/image47.png"/><Relationship Id="rId5" Type="http://schemas.openxmlformats.org/officeDocument/2006/relationships/image" Target="../media/image42.svg"/><Relationship Id="rId15" Type="http://schemas.openxmlformats.org/officeDocument/2006/relationships/image" Target="../media/image40.svg"/><Relationship Id="rId10" Type="http://schemas.openxmlformats.org/officeDocument/2006/relationships/image" Target="../media/image46.png"/><Relationship Id="rId4" Type="http://schemas.openxmlformats.org/officeDocument/2006/relationships/image" Target="../media/image34.tiff"/><Relationship Id="rId9" Type="http://schemas.openxmlformats.org/officeDocument/2006/relationships/image" Target="../media/image31.png"/><Relationship Id="rId14" Type="http://schemas.openxmlformats.org/officeDocument/2006/relationships/image" Target="../media/image49.svg"/></Relationships>
</file>

<file path=ppt/slides/_rels/slide1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svg"/><Relationship Id="rId4" Type="http://schemas.openxmlformats.org/officeDocument/2006/relationships/image" Target="../media/image43.svg"/></Relationships>
</file>

<file path=ppt/slides/_rels/slide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53.svg"/><Relationship Id="rId4" Type="http://schemas.openxmlformats.org/officeDocument/2006/relationships/image" Target="../media/image1.svg"/></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24.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1.svg"/></Relationships>
</file>

<file path=ppt/slides/_rels/slide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 </a:t>
            </a:r>
          </a:p>
        </p:txBody>
      </p:sp>
      <p:sp>
        <p:nvSpPr>
          <p:cNvPr id="3" name="Text Placeholder 2"/>
          <p:cNvSpPr>
            <a:spLocks noGrp="1"/>
          </p:cNvSpPr>
          <p:nvPr>
            <p:ph type="body" sz="quarter" idx="12"/>
          </p:nvPr>
        </p:nvSpPr>
        <p:spPr/>
        <p:txBody>
          <a:bodyPr/>
          <a:lstStyle/>
          <a:p>
            <a:r>
              <a:rPr lang="en-US" dirty="0"/>
              <a:t> </a:t>
            </a:r>
          </a:p>
        </p:txBody>
      </p:sp>
      <p:sp>
        <p:nvSpPr>
          <p:cNvPr id="4" name="Text Placeholder 3"/>
          <p:cNvSpPr>
            <a:spLocks noGrp="1"/>
          </p:cNvSpPr>
          <p:nvPr>
            <p:ph type="body" sz="quarter" idx="13"/>
          </p:nvPr>
        </p:nvSpPr>
        <p:spPr/>
        <p:txBody>
          <a:bodyPr/>
          <a:lstStyle/>
          <a:p>
            <a:r>
              <a:rPr lang="en-US" dirty="0"/>
              <a:t>Today!</a:t>
            </a:r>
          </a:p>
        </p:txBody>
      </p:sp>
      <p:sp>
        <p:nvSpPr>
          <p:cNvPr id="5" name="Text Placeholder 4"/>
          <p:cNvSpPr>
            <a:spLocks noGrp="1"/>
          </p:cNvSpPr>
          <p:nvPr>
            <p:ph type="body" sz="quarter" idx="14"/>
          </p:nvPr>
        </p:nvSpPr>
        <p:spPr/>
        <p:txBody>
          <a:bodyPr/>
          <a:lstStyle/>
          <a:p>
            <a:r>
              <a:rPr lang="en-US" dirty="0"/>
              <a:t>Performance Monitoring Automation</a:t>
            </a:r>
          </a:p>
        </p:txBody>
      </p:sp>
      <p:sp>
        <p:nvSpPr>
          <p:cNvPr id="6" name="Title 5"/>
          <p:cNvSpPr>
            <a:spLocks noGrp="1"/>
          </p:cNvSpPr>
          <p:nvPr>
            <p:ph type="ctrTitle"/>
          </p:nvPr>
        </p:nvSpPr>
        <p:spPr/>
        <p:txBody>
          <a:bodyPr/>
          <a:lstStyle/>
          <a:p>
            <a:r>
              <a:rPr lang="en-US" b="1" dirty="0"/>
              <a:t>Network Engineering</a:t>
            </a:r>
          </a:p>
        </p:txBody>
      </p:sp>
      <p:sp>
        <p:nvSpPr>
          <p:cNvPr id="7" name="Rectangle 6">
            <a:extLst>
              <a:ext uri="{FF2B5EF4-FFF2-40B4-BE49-F238E27FC236}">
                <a16:creationId xmlns:a16="http://schemas.microsoft.com/office/drawing/2014/main" id="{AEE11F9D-002D-204D-8586-304277B2F98C}"/>
              </a:ext>
            </a:extLst>
          </p:cNvPr>
          <p:cNvSpPr/>
          <p:nvPr/>
        </p:nvSpPr>
        <p:spPr>
          <a:xfrm rot="20853368">
            <a:off x="2628802" y="2999249"/>
            <a:ext cx="321910" cy="461665"/>
          </a:xfrm>
          <a:prstGeom prst="rect">
            <a:avLst/>
          </a:prstGeom>
        </p:spPr>
        <p:txBody>
          <a:bodyPr wrap="square">
            <a:spAutoFit/>
          </a:bodyPr>
          <a:lstStyle/>
          <a:p>
            <a:r>
              <a:rPr lang="en-US" sz="2400" b="1">
                <a:solidFill>
                  <a:srgbClr val="F14C75"/>
                </a:solidFill>
                <a:ea typeface="ＭＳ ゴシック"/>
                <a:cs typeface="ＭＳ ゴシック"/>
              </a:rPr>
              <a:t>∨</a:t>
            </a:r>
            <a:endParaRPr lang="en-US" sz="2400" b="1">
              <a:solidFill>
                <a:srgbClr val="F14C75"/>
              </a:solidFill>
            </a:endParaRPr>
          </a:p>
        </p:txBody>
      </p:sp>
      <p:sp>
        <p:nvSpPr>
          <p:cNvPr id="8" name="Rectangle 7">
            <a:extLst>
              <a:ext uri="{FF2B5EF4-FFF2-40B4-BE49-F238E27FC236}">
                <a16:creationId xmlns:a16="http://schemas.microsoft.com/office/drawing/2014/main" id="{1973D9DC-6CA2-6249-913A-3F3338EF3DD1}"/>
              </a:ext>
            </a:extLst>
          </p:cNvPr>
          <p:cNvSpPr/>
          <p:nvPr/>
        </p:nvSpPr>
        <p:spPr>
          <a:xfrm rot="21027580">
            <a:off x="1434418" y="2513754"/>
            <a:ext cx="2710678" cy="707886"/>
          </a:xfrm>
          <a:prstGeom prst="rect">
            <a:avLst/>
          </a:prstGeom>
        </p:spPr>
        <p:txBody>
          <a:bodyPr wrap="square">
            <a:spAutoFit/>
          </a:bodyPr>
          <a:lstStyle/>
          <a:p>
            <a:r>
              <a:rPr lang="en-US" sz="4000" b="1" dirty="0">
                <a:solidFill>
                  <a:srgbClr val="0090B5"/>
                </a:solidFill>
                <a:ea typeface="ＭＳ ゴシック"/>
                <a:cs typeface="ＭＳ ゴシック"/>
              </a:rPr>
              <a:t>RELIABILITY</a:t>
            </a:r>
          </a:p>
        </p:txBody>
      </p:sp>
    </p:spTree>
    <p:extLst>
      <p:ext uri="{BB962C8B-B14F-4D97-AF65-F5344CB8AC3E}">
        <p14:creationId xmlns:p14="http://schemas.microsoft.com/office/powerpoint/2010/main" val="2306441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83E68006-E76F-E143-A96F-6F05E1CA5CAE}"/>
              </a:ext>
            </a:extLst>
          </p:cNvPr>
          <p:cNvSpPr txBox="1">
            <a:spLocks/>
          </p:cNvSpPr>
          <p:nvPr/>
        </p:nvSpPr>
        <p:spPr>
          <a:xfrm>
            <a:off x="1547375" y="2852787"/>
            <a:ext cx="2816838" cy="2800562"/>
          </a:xfrm>
          <a:prstGeom prst="ellipse">
            <a:avLst/>
          </a:prstGeom>
          <a:blipFill>
            <a:blip r:embed="rId3"/>
            <a:stretch>
              <a:fillRect/>
            </a:stretch>
          </a:blipFill>
          <a:ln w="174625" cmpd="thinThick">
            <a:solidFill>
              <a:schemeClr val="tx1">
                <a:lumMod val="90000"/>
                <a:lumOff val="10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algn="ctr"/>
            <a:endParaRPr lang="en-US" sz="2600" dirty="0">
              <a:solidFill>
                <a:srgbClr val="FFFFFF"/>
              </a:solidFill>
              <a:ea typeface="+mj-ea"/>
              <a:cs typeface="+mj-cs"/>
            </a:endParaRPr>
          </a:p>
        </p:txBody>
      </p:sp>
      <p:sp>
        <p:nvSpPr>
          <p:cNvPr id="2" name="Text Placeholder 1"/>
          <p:cNvSpPr>
            <a:spLocks noGrp="1"/>
          </p:cNvSpPr>
          <p:nvPr>
            <p:ph type="body" idx="1"/>
          </p:nvPr>
        </p:nvSpPr>
        <p:spPr>
          <a:xfrm>
            <a:off x="361518" y="1925975"/>
            <a:ext cx="5734482" cy="800967"/>
          </a:xfrm>
        </p:spPr>
        <p:txBody>
          <a:bodyPr anchor="t" anchorCtr="0">
            <a:noAutofit/>
          </a:bodyPr>
          <a:lstStyle/>
          <a:p>
            <a:r>
              <a:rPr lang="en-US" sz="2000" b="1" dirty="0">
                <a:solidFill>
                  <a:srgbClr val="13254A"/>
                </a:solidFill>
                <a:latin typeface="+mn-lt"/>
                <a:ea typeface="ＭＳ ゴシック"/>
                <a:cs typeface="ＭＳ ゴシック"/>
              </a:rPr>
              <a:t>DESIGN,  DEVELOP &amp; CONFIGURE, STAGE, DEPLOY…</a:t>
            </a:r>
          </a:p>
        </p:txBody>
      </p:sp>
      <p:cxnSp>
        <p:nvCxnSpPr>
          <p:cNvPr id="4" name="Straight Connector 3">
            <a:extLst>
              <a:ext uri="{FF2B5EF4-FFF2-40B4-BE49-F238E27FC236}">
                <a16:creationId xmlns:a16="http://schemas.microsoft.com/office/drawing/2014/main" id="{2AFE4CD0-3669-4B0C-BA1B-D4F8C427F212}"/>
              </a:ext>
            </a:extLst>
          </p:cNvPr>
          <p:cNvCxnSpPr>
            <a:cxnSpLocks/>
          </p:cNvCxnSpPr>
          <p:nvPr/>
        </p:nvCxnSpPr>
        <p:spPr>
          <a:xfrm>
            <a:off x="361518" y="1902028"/>
            <a:ext cx="5734482" cy="0"/>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61519" y="1083628"/>
            <a:ext cx="5734481" cy="830997"/>
          </a:xfrm>
          <a:prstGeom prst="rect">
            <a:avLst/>
          </a:prstGeom>
        </p:spPr>
        <p:txBody>
          <a:bodyPr wrap="square">
            <a:spAutoFit/>
          </a:bodyPr>
          <a:lstStyle/>
          <a:p>
            <a:r>
              <a:rPr lang="en-US" sz="2400" i="1" dirty="0">
                <a:solidFill>
                  <a:schemeClr val="tx2"/>
                </a:solidFill>
              </a:rPr>
              <a:t>Since the 90s, we’ve built a global scale, </a:t>
            </a:r>
          </a:p>
          <a:p>
            <a:r>
              <a:rPr lang="en-US" sz="2400" i="1" dirty="0">
                <a:solidFill>
                  <a:schemeClr val="tx2"/>
                </a:solidFill>
              </a:rPr>
              <a:t>software-driven protocol robot.</a:t>
            </a:r>
          </a:p>
        </p:txBody>
      </p:sp>
      <p:sp>
        <p:nvSpPr>
          <p:cNvPr id="18" name="Text Placeholder 1">
            <a:extLst>
              <a:ext uri="{FF2B5EF4-FFF2-40B4-BE49-F238E27FC236}">
                <a16:creationId xmlns:a16="http://schemas.microsoft.com/office/drawing/2014/main" id="{18DDAAC7-8056-064D-8049-AD6757ACA46A}"/>
              </a:ext>
            </a:extLst>
          </p:cNvPr>
          <p:cNvSpPr txBox="1">
            <a:spLocks/>
          </p:cNvSpPr>
          <p:nvPr/>
        </p:nvSpPr>
        <p:spPr>
          <a:xfrm>
            <a:off x="6833285" y="1914360"/>
            <a:ext cx="5026269" cy="800967"/>
          </a:xfrm>
          <a:prstGeom prst="rect">
            <a:avLst/>
          </a:prstGeom>
        </p:spPr>
        <p:txBody>
          <a:bodyPr vert="horz" wrap="none" lIns="91440" tIns="45720" rIns="91440" bIns="45720" rtlCol="0" anchor="t" anchorCtr="0">
            <a:noAutofit/>
          </a:bodyPr>
          <a:lstStyle>
            <a:lvl1pPr marL="347663" indent="-347663" algn="l" defTabSz="914400" rtl="0" eaLnBrk="1" latinLnBrk="0" hangingPunct="1">
              <a:lnSpc>
                <a:spcPct val="120000"/>
              </a:lnSpc>
              <a:spcBef>
                <a:spcPts val="600"/>
              </a:spcBef>
              <a:buFontTx/>
              <a:buNone/>
              <a:defRPr lang="en-US" sz="2800" b="0" i="0" kern="1200" dirty="0">
                <a:solidFill>
                  <a:schemeClr val="tx2"/>
                </a:solidFill>
                <a:latin typeface="Avenir Book" panose="02000503020000020003" pitchFamily="2" charset="0"/>
                <a:ea typeface="Avenir Book" panose="02000503020000020003" pitchFamily="2" charset="0"/>
                <a:cs typeface="Calibri" charset="0"/>
              </a:defRPr>
            </a:lvl1pPr>
            <a:lvl2pPr marL="576263" indent="-228600" algn="l" defTabSz="914400" rtl="0" eaLnBrk="1" latinLnBrk="0" hangingPunct="1">
              <a:lnSpc>
                <a:spcPct val="120000"/>
              </a:lnSpc>
              <a:spcBef>
                <a:spcPts val="300"/>
              </a:spcBef>
              <a:buFont typeface="Arial"/>
              <a:buChar char="•"/>
              <a:defRPr lang="en-US" sz="2000" b="0" i="0" kern="1200" dirty="0">
                <a:solidFill>
                  <a:schemeClr val="tx2"/>
                </a:solidFill>
                <a:latin typeface="+mn-lt"/>
                <a:ea typeface="Fira Sans" panose="020B0503050000020004" pitchFamily="34" charset="0"/>
                <a:cs typeface="Calibri" panose="020F0502020204030204" pitchFamily="34" charset="0"/>
              </a:defRPr>
            </a:lvl2pPr>
            <a:lvl3pPr marL="804863" indent="-228600" algn="l" defTabSz="914400" rtl="0" eaLnBrk="1" latinLnBrk="0" hangingPunct="1">
              <a:lnSpc>
                <a:spcPct val="120000"/>
              </a:lnSpc>
              <a:spcBef>
                <a:spcPts val="300"/>
              </a:spcBef>
              <a:buFont typeface="Calibri" panose="020F0502020204030204" pitchFamily="34" charset="0"/>
              <a:buChar char="–"/>
              <a:defRPr lang="en-US" sz="1600" b="0" i="0" kern="1200" dirty="0">
                <a:solidFill>
                  <a:schemeClr val="tx2"/>
                </a:solidFill>
                <a:latin typeface="+mn-lt"/>
                <a:ea typeface="Fira Sans" panose="020B0503050000020004" pitchFamily="34" charset="0"/>
                <a:cs typeface="Calibri" panose="020F0502020204030204" pitchFamily="34" charset="0"/>
              </a:defRPr>
            </a:lvl3pPr>
            <a:lvl4pPr marL="1600200" indent="-228600" algn="l" defTabSz="914400" rtl="0" eaLnBrk="1" latinLnBrk="0" hangingPunct="1">
              <a:lnSpc>
                <a:spcPct val="120000"/>
              </a:lnSpc>
              <a:spcBef>
                <a:spcPts val="500"/>
              </a:spcBef>
              <a:buFont typeface="Arial"/>
              <a:buChar char="•"/>
              <a:defRPr lang="en-US" sz="1600" b="0" i="0" kern="1200" dirty="0">
                <a:solidFill>
                  <a:schemeClr val="tx2"/>
                </a:solidFill>
                <a:latin typeface="+mn-lt"/>
                <a:ea typeface="Fira Sans" panose="020B0503050000020004" pitchFamily="34" charset="0"/>
                <a:cs typeface="Calibri" panose="020F0502020204030204" pitchFamily="34" charset="0"/>
              </a:defRPr>
            </a:lvl4pPr>
            <a:lvl5pPr marL="2057400" indent="-228600" algn="l" defTabSz="914400" rtl="0" eaLnBrk="1" latinLnBrk="0" hangingPunct="1">
              <a:lnSpc>
                <a:spcPct val="120000"/>
              </a:lnSpc>
              <a:spcBef>
                <a:spcPts val="500"/>
              </a:spcBef>
              <a:buFont typeface="Arial"/>
              <a:buChar char="•"/>
              <a:defRPr lang="en-US" sz="1400" b="0" i="0" kern="1200" dirty="0">
                <a:solidFill>
                  <a:schemeClr val="tx2"/>
                </a:solidFill>
                <a:latin typeface="+mn-lt"/>
                <a:ea typeface="Fira Sans" panose="020B05030500000200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2000" b="1" dirty="0">
                <a:solidFill>
                  <a:srgbClr val="13254A"/>
                </a:solidFill>
                <a:latin typeface="+mn-lt"/>
                <a:ea typeface="ＭＳ ゴシック"/>
                <a:cs typeface="ＭＳ ゴシック"/>
              </a:rPr>
              <a:t>(now operate it manually.)</a:t>
            </a:r>
          </a:p>
        </p:txBody>
      </p:sp>
      <p:sp>
        <p:nvSpPr>
          <p:cNvPr id="20" name="Rectangle 19">
            <a:extLst>
              <a:ext uri="{FF2B5EF4-FFF2-40B4-BE49-F238E27FC236}">
                <a16:creationId xmlns:a16="http://schemas.microsoft.com/office/drawing/2014/main" id="{9B09FDEA-BC2C-1944-85B3-F76C214FFDCF}"/>
              </a:ext>
            </a:extLst>
          </p:cNvPr>
          <p:cNvSpPr/>
          <p:nvPr/>
        </p:nvSpPr>
        <p:spPr>
          <a:xfrm>
            <a:off x="6804210" y="1083627"/>
            <a:ext cx="5026269" cy="830997"/>
          </a:xfrm>
          <a:prstGeom prst="rect">
            <a:avLst/>
          </a:prstGeom>
        </p:spPr>
        <p:txBody>
          <a:bodyPr wrap="square">
            <a:spAutoFit/>
          </a:bodyPr>
          <a:lstStyle/>
          <a:p>
            <a:r>
              <a:rPr lang="en-US" sz="2400" i="1" dirty="0">
                <a:solidFill>
                  <a:schemeClr val="tx2"/>
                </a:solidFill>
              </a:rPr>
              <a:t>Operations and monitoring still largely artisanal and crafted, like it’s the 90s.</a:t>
            </a:r>
          </a:p>
        </p:txBody>
      </p:sp>
      <p:cxnSp>
        <p:nvCxnSpPr>
          <p:cNvPr id="21" name="Straight Connector 20">
            <a:extLst>
              <a:ext uri="{FF2B5EF4-FFF2-40B4-BE49-F238E27FC236}">
                <a16:creationId xmlns:a16="http://schemas.microsoft.com/office/drawing/2014/main" id="{402FFD1A-C841-B64F-BF76-0E4586CBDB01}"/>
              </a:ext>
            </a:extLst>
          </p:cNvPr>
          <p:cNvCxnSpPr>
            <a:cxnSpLocks/>
          </p:cNvCxnSpPr>
          <p:nvPr/>
        </p:nvCxnSpPr>
        <p:spPr>
          <a:xfrm>
            <a:off x="6804209" y="1933214"/>
            <a:ext cx="5026269" cy="0"/>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pic>
        <p:nvPicPr>
          <p:cNvPr id="6150" name="Picture 6" descr="data:image/png;base64,iVBORw0KGgoAAAANSUhEUgAAAJcAAACXCAMAAAAvQTlLAAAAVFBMVEX///9mZmZgYGBjY2NdXV38/Pzn5+daWlrx8fHf39+rq6v19fVubm5paWm0tLScnJy8vLyWlpbOzs58fHyjo6OMjIxzc3PHx8fY2NiDg4NVVVVPT09ssxvzAAAFDklEQVR4nO2ci3LjKgyGjQBj4/v9su//ngenaTaJSVtkVLxn8s/O7HQmnXwVspAEchS99dY/rCSt9ZL3MjTHo2bd5UKBqM7EldXjCpwZwZm4pkVcoM7FlQ7qk4oxoUPjfKrNgbHTccle8DsspurQRBdlvWAPWtvQSJuy4QmL/clCMxnJ6hmLraGZootvPWPBEBrKqN5hMTiB20+ww+JjHJoqike+N1f4aC+HvbnYnzk0ls25GC9CU0Vxvl9FxqfQWNE+RBisIXhQTfdUJqamobGs5hJVaKooscWIJQmNFU17c3ERPqRG+/2a8RPsQNl+GVUZGspo3mFBeJ+PLLFeVMEj1yYtzmgt4/YPWzaHOngWcZFs7rlgPEWpET1yQVGFD6dX3bg4wJCeYw03yUYBgBLFok8Q4+/UNkZ6Sk8RHL6VzJJNWUa5sjJua611pcv2J2sl46mshm7szL+h0fVMYcokLQdQSolN5j/WfLlkSVo3zHwY+FUgzE9L6XmZk3op1GOtA5uLv0hGW90VAizpmCqGyR9Z2q/KUlGY9EoxPT+FqmSuuBK2j1/RoPQT3LKysCTINzTW3VstLjv++tPXX+k8bAay5eq771l53yYyyuJpWV9b6u431uFwjNP8J18k+NjoYRSWctsqMR4rwuPlG2P9RQPxk7/g9vH1SL4Rdz81gLsOdJ9mRodlKl6NtJitaeRTgOtcxDmltTatKDBbL8uvMJ1Ek09RY5lw0TlvShOtb10Eytn1U5dghMVCRP2G3rmUds8sbI1Sz1gFYvPOOupVBIbJKTT1s4g7a7B1/vxiCVQ6UVJ7F0clhuTepXoMlu3syatgwSUSDfUy4nLVmJhK4FaRfBmRvXNJvAVhT0DIgxeyEtr3u70Kfb5W0+5B6LMGy3GKVy7suR9tsOcFsjjLKKkO3PEgjqpo92qJoxf2FL4mjvbYPk5Jy5VjH0dNzIVtyL25/h9c/Um5zmovYi50/CLmQvYuybnQ+yNxvIcGyUW8P3KGzL+I8wkmkBtkSlwNYe+8J9QtpgVZDxW0XAyQh48LdTcH+UTabi96FbJSI65r0Q0K4j4Aw3qY9TKxXy5UvzBbyA2G6q/KivwIBpftUFeQRpwjnknqnWgTYKI+dcNwk+jcL8MQd8A+BO59Q+pU5wpWuPpYXPzCQhrnzx3jK3Wn/Aa2Nm5VG/l52qegcyqPYuoc7CauutbB/+mvdNwE4HBXwTISQQfmcK8pIc8p/oq7+D550nqTW+OcPjn8lGOD+rc8nzvuk/QXTj7kWubS3zi5ynWTfB4joZF7MUl+bPvB5Z5Q/8YmCYN7ZfQbBkN1NekNhiskE/JHUuBaO9QxDONdmyRxy4lje/m0uyT2nk5Em1bwET9OQRkrxJEZ15aMC+v0V1GtJC+OTXhkI80zeWgVN800WM3hebWSoA/Mcw+jTRQptY8p19j7Pulp3jy1TMAdkcCeQT7Lb8fV4zsWfPo+R18J2Ev6uwLMc5+vh5GVJ4tx9EWFF2C7l1Q9fBuHy3wrGH05sMKZ77fDyP6lxQTkg67nJMuSudbNyK3DpZsAff3rKzDbyOU2XthM8V3Pz8CVnbIOHYqO5OUw8/i0lsYwY28N3Vld5fAUXTijelFTrNdbiOVcqFy/nuOW8TRcxqRvf0PR0s2Wx2VXKOPeindN/W0ckpMeRnaZ+i6WifZdBsZ7+qExXv6zrzHeNtV1/a+8NuCtt97a6z9QYUzlCJrDIQAAAABJRU5ErkJggg==">
            <a:extLst>
              <a:ext uri="{FF2B5EF4-FFF2-40B4-BE49-F238E27FC236}">
                <a16:creationId xmlns:a16="http://schemas.microsoft.com/office/drawing/2014/main" id="{0DAA66C5-651D-1B4A-B14E-97CD1AA22B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3419" y="2468158"/>
            <a:ext cx="517567" cy="517567"/>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E18C5714-7C30-674D-B0DC-E4ED2FBF40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1270" y="3867460"/>
            <a:ext cx="619718" cy="619718"/>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Related image">
            <a:extLst>
              <a:ext uri="{FF2B5EF4-FFF2-40B4-BE49-F238E27FC236}">
                <a16:creationId xmlns:a16="http://schemas.microsoft.com/office/drawing/2014/main" id="{73DFD1BB-7C1B-C240-BBF1-76ED4D856D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4708" y="4586357"/>
            <a:ext cx="549901" cy="549901"/>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Image result for juniper networks logo">
            <a:extLst>
              <a:ext uri="{FF2B5EF4-FFF2-40B4-BE49-F238E27FC236}">
                <a16:creationId xmlns:a16="http://schemas.microsoft.com/office/drawing/2014/main" id="{EC89BF85-E2B8-DC43-9913-8DEAC44BE8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3089" y="2768184"/>
            <a:ext cx="694044" cy="55245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6CBEE480-0476-DE4A-BA34-292A33224566}"/>
              </a:ext>
            </a:extLst>
          </p:cNvPr>
          <p:cNvSpPr/>
          <p:nvPr/>
        </p:nvSpPr>
        <p:spPr>
          <a:xfrm>
            <a:off x="361518" y="3537367"/>
            <a:ext cx="569897" cy="544163"/>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D9CF09D-2A49-0847-8809-A00669C24004}"/>
              </a:ext>
            </a:extLst>
          </p:cNvPr>
          <p:cNvSpPr/>
          <p:nvPr/>
        </p:nvSpPr>
        <p:spPr>
          <a:xfrm>
            <a:off x="1641053" y="2349010"/>
            <a:ext cx="569897" cy="544163"/>
          </a:xfrm>
          <a:prstGeom prst="ellipse">
            <a:avLst/>
          </a:prstGeom>
          <a:blipFill>
            <a:blip r:embed="rId9"/>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19EE764A-D2AF-4D45-904C-218C02A40A8F}"/>
              </a:ext>
            </a:extLst>
          </p:cNvPr>
          <p:cNvSpPr/>
          <p:nvPr/>
        </p:nvSpPr>
        <p:spPr>
          <a:xfrm>
            <a:off x="4816151" y="3055143"/>
            <a:ext cx="636915" cy="622637"/>
          </a:xfrm>
          <a:prstGeom prst="ellipse">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46743D62-E35E-1345-89B2-0C3D1014FB08}"/>
              </a:ext>
            </a:extLst>
          </p:cNvPr>
          <p:cNvPicPr>
            <a:picLocks noChangeAspect="1"/>
          </p:cNvPicPr>
          <p:nvPr/>
        </p:nvPicPr>
        <p:blipFill>
          <a:blip r:embed="rId11"/>
          <a:stretch>
            <a:fillRect/>
          </a:stretch>
        </p:blipFill>
        <p:spPr>
          <a:xfrm>
            <a:off x="361518" y="4296739"/>
            <a:ext cx="558800" cy="595216"/>
          </a:xfrm>
          <a:prstGeom prst="rect">
            <a:avLst/>
          </a:prstGeom>
        </p:spPr>
      </p:pic>
      <p:pic>
        <p:nvPicPr>
          <p:cNvPr id="29" name="Picture 28">
            <a:extLst>
              <a:ext uri="{FF2B5EF4-FFF2-40B4-BE49-F238E27FC236}">
                <a16:creationId xmlns:a16="http://schemas.microsoft.com/office/drawing/2014/main" id="{D6AEC67C-84F0-6346-803E-9D8BB82BBF86}"/>
              </a:ext>
            </a:extLst>
          </p:cNvPr>
          <p:cNvPicPr>
            <a:picLocks noChangeAspect="1"/>
          </p:cNvPicPr>
          <p:nvPr/>
        </p:nvPicPr>
        <p:blipFill>
          <a:blip r:embed="rId12"/>
          <a:stretch>
            <a:fillRect/>
          </a:stretch>
        </p:blipFill>
        <p:spPr>
          <a:xfrm>
            <a:off x="1003959" y="4964087"/>
            <a:ext cx="613965" cy="600075"/>
          </a:xfrm>
          <a:prstGeom prst="rect">
            <a:avLst/>
          </a:prstGeom>
        </p:spPr>
      </p:pic>
      <p:pic>
        <p:nvPicPr>
          <p:cNvPr id="6164" name="Picture 20" descr="download intel logo vector svg eps png psd ai color free #logo #intel #svg #eps #png #psd #ai #vector #color #free #art #vectors #vectorart #icon #logos #icons #socialmedia #photoshop #illustrator #symbol #design #web #shapes #button #frames #buttons #apps #app #smartphone #network">
            <a:extLst>
              <a:ext uri="{FF2B5EF4-FFF2-40B4-BE49-F238E27FC236}">
                <a16:creationId xmlns:a16="http://schemas.microsoft.com/office/drawing/2014/main" id="{0FBA64B6-53FF-4148-AE35-77AB96DE31C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41053" y="5653349"/>
            <a:ext cx="544164" cy="544164"/>
          </a:xfrm>
          <a:prstGeom prst="rect">
            <a:avLst/>
          </a:prstGeom>
          <a:noFill/>
          <a:extLst>
            <a:ext uri="{909E8E84-426E-40DD-AFC4-6F175D3DCCD1}">
              <a14:hiddenFill xmlns:a14="http://schemas.microsoft.com/office/drawing/2010/main">
                <a:solidFill>
                  <a:srgbClr val="FFFFFF"/>
                </a:solidFill>
              </a14:hiddenFill>
            </a:ext>
          </a:extLst>
        </p:spPr>
      </p:pic>
      <p:pic>
        <p:nvPicPr>
          <p:cNvPr id="23" name="Graphic 22">
            <a:extLst>
              <a:ext uri="{FF2B5EF4-FFF2-40B4-BE49-F238E27FC236}">
                <a16:creationId xmlns:a16="http://schemas.microsoft.com/office/drawing/2014/main" id="{AFA1E402-09A7-4DEC-BF7A-F1FE33C6342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82643" y="-1381834"/>
            <a:ext cx="5418440" cy="3828946"/>
          </a:xfrm>
          <a:prstGeom prst="rect">
            <a:avLst/>
          </a:prstGeom>
        </p:spPr>
      </p:pic>
      <p:pic>
        <p:nvPicPr>
          <p:cNvPr id="15" name="Picture 14">
            <a:extLst>
              <a:ext uri="{FF2B5EF4-FFF2-40B4-BE49-F238E27FC236}">
                <a16:creationId xmlns:a16="http://schemas.microsoft.com/office/drawing/2014/main" id="{B36D744B-2BE8-4C83-A7D0-3252EDB20D18}"/>
              </a:ext>
            </a:extLst>
          </p:cNvPr>
          <p:cNvPicPr>
            <a:picLocks noChangeAspect="1"/>
          </p:cNvPicPr>
          <p:nvPr/>
        </p:nvPicPr>
        <p:blipFill>
          <a:blip r:embed="rId15"/>
          <a:stretch>
            <a:fillRect/>
          </a:stretch>
        </p:blipFill>
        <p:spPr>
          <a:xfrm>
            <a:off x="6804209" y="1902027"/>
            <a:ext cx="4027914" cy="5212595"/>
          </a:xfrm>
          <a:prstGeom prst="rect">
            <a:avLst/>
          </a:prstGeom>
        </p:spPr>
      </p:pic>
    </p:spTree>
    <p:extLst>
      <p:ext uri="{BB962C8B-B14F-4D97-AF65-F5344CB8AC3E}">
        <p14:creationId xmlns:p14="http://schemas.microsoft.com/office/powerpoint/2010/main" val="109874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6" name="Picture 1045">
            <a:extLst>
              <a:ext uri="{FF2B5EF4-FFF2-40B4-BE49-F238E27FC236}">
                <a16:creationId xmlns:a16="http://schemas.microsoft.com/office/drawing/2014/main" id="{9E7B7A18-9FC4-4EF1-963B-7C1CF47D230D}"/>
              </a:ext>
            </a:extLst>
          </p:cNvPr>
          <p:cNvPicPr>
            <a:picLocks noChangeAspect="1"/>
          </p:cNvPicPr>
          <p:nvPr/>
        </p:nvPicPr>
        <p:blipFill>
          <a:blip r:embed="rId3"/>
          <a:stretch>
            <a:fillRect/>
          </a:stretch>
        </p:blipFill>
        <p:spPr>
          <a:xfrm>
            <a:off x="4075484" y="2220501"/>
            <a:ext cx="4294668" cy="4294668"/>
          </a:xfrm>
          <a:prstGeom prst="rect">
            <a:avLst/>
          </a:prstGeom>
        </p:spPr>
      </p:pic>
      <p:pic>
        <p:nvPicPr>
          <p:cNvPr id="1038" name="Graphic 1037">
            <a:extLst>
              <a:ext uri="{FF2B5EF4-FFF2-40B4-BE49-F238E27FC236}">
                <a16:creationId xmlns:a16="http://schemas.microsoft.com/office/drawing/2014/main" id="{CDFCF6FC-6831-4A63-8BF5-BD5175B7DC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796395">
            <a:off x="5429723" y="1466337"/>
            <a:ext cx="1879257" cy="1389941"/>
          </a:xfrm>
          <a:prstGeom prst="rect">
            <a:avLst/>
          </a:prstGeom>
        </p:spPr>
      </p:pic>
      <p:pic>
        <p:nvPicPr>
          <p:cNvPr id="14" name="Graphic 13">
            <a:extLst>
              <a:ext uri="{FF2B5EF4-FFF2-40B4-BE49-F238E27FC236}">
                <a16:creationId xmlns:a16="http://schemas.microsoft.com/office/drawing/2014/main" id="{A4A8B37E-7E1B-480E-8918-FE41AD818C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2643" y="-1381834"/>
            <a:ext cx="5418440" cy="3828946"/>
          </a:xfrm>
          <a:prstGeom prst="rect">
            <a:avLst/>
          </a:prstGeom>
        </p:spPr>
      </p:pic>
      <p:sp>
        <p:nvSpPr>
          <p:cNvPr id="2" name="Text Placeholder 1"/>
          <p:cNvSpPr>
            <a:spLocks noGrp="1"/>
          </p:cNvSpPr>
          <p:nvPr>
            <p:ph type="body" idx="1"/>
          </p:nvPr>
        </p:nvSpPr>
        <p:spPr>
          <a:xfrm>
            <a:off x="-529327" y="2830362"/>
            <a:ext cx="4604811" cy="800967"/>
          </a:xfrm>
        </p:spPr>
        <p:txBody>
          <a:bodyPr>
            <a:noAutofit/>
          </a:bodyPr>
          <a:lstStyle/>
          <a:p>
            <a:pPr algn="r"/>
            <a:r>
              <a:rPr lang="en-US" sz="1800" b="1" dirty="0">
                <a:solidFill>
                  <a:srgbClr val="13254A"/>
                </a:solidFill>
                <a:latin typeface="+mn-lt"/>
                <a:ea typeface="ＭＳ ゴシック"/>
                <a:cs typeface="ＭＳ ゴシック"/>
              </a:rPr>
              <a:t>DESIGN,</a:t>
            </a:r>
          </a:p>
          <a:p>
            <a:pPr algn="r"/>
            <a:r>
              <a:rPr lang="en-US" sz="1800" b="1" dirty="0">
                <a:solidFill>
                  <a:srgbClr val="13254A"/>
                </a:solidFill>
                <a:latin typeface="+mn-lt"/>
                <a:ea typeface="ＭＳ ゴシック"/>
                <a:cs typeface="ＭＳ ゴシック"/>
              </a:rPr>
              <a:t>DEVELOPMENT</a:t>
            </a:r>
          </a:p>
          <a:p>
            <a:pPr algn="r"/>
            <a:r>
              <a:rPr lang="en-US" sz="1800" b="1" dirty="0">
                <a:solidFill>
                  <a:srgbClr val="13254A"/>
                </a:solidFill>
                <a:latin typeface="+mn-lt"/>
                <a:ea typeface="ＭＳ ゴシック"/>
                <a:cs typeface="ＭＳ ゴシック"/>
              </a:rPr>
              <a:t>&amp; CONFIG,</a:t>
            </a:r>
          </a:p>
          <a:p>
            <a:pPr algn="r"/>
            <a:r>
              <a:rPr lang="en-US" sz="1800" b="1" dirty="0">
                <a:solidFill>
                  <a:srgbClr val="13254A"/>
                </a:solidFill>
                <a:latin typeface="+mn-lt"/>
                <a:ea typeface="ＭＳ ゴシック"/>
                <a:cs typeface="ＭＳ ゴシック"/>
              </a:rPr>
              <a:t>STAGING</a:t>
            </a:r>
          </a:p>
          <a:p>
            <a:pPr algn="r"/>
            <a:r>
              <a:rPr lang="en-US" sz="1800" b="1" dirty="0">
                <a:solidFill>
                  <a:srgbClr val="13254A"/>
                </a:solidFill>
                <a:latin typeface="+mn-lt"/>
                <a:ea typeface="ＭＳ ゴシック"/>
                <a:cs typeface="ＭＳ ゴシック"/>
              </a:rPr>
              <a:t>DEPLOYMENT…</a:t>
            </a:r>
          </a:p>
        </p:txBody>
      </p:sp>
      <p:sp>
        <p:nvSpPr>
          <p:cNvPr id="7" name="Title 6"/>
          <p:cNvSpPr>
            <a:spLocks noGrp="1"/>
          </p:cNvSpPr>
          <p:nvPr>
            <p:ph type="title"/>
          </p:nvPr>
        </p:nvSpPr>
        <p:spPr>
          <a:xfrm>
            <a:off x="4041583" y="125006"/>
            <a:ext cx="7717611" cy="914400"/>
          </a:xfrm>
        </p:spPr>
        <p:txBody>
          <a:bodyPr/>
          <a:lstStyle/>
          <a:p>
            <a:r>
              <a:rPr lang="en-US" b="1" dirty="0">
                <a:solidFill>
                  <a:srgbClr val="13254A"/>
                </a:solidFill>
              </a:rPr>
              <a:t>bridges the reliability gap </a:t>
            </a:r>
            <a:endParaRPr lang="en-US" b="1" dirty="0">
              <a:latin typeface="Avenir Roman" panose="02000503020000020003" pitchFamily="2" charset="0"/>
            </a:endParaRPr>
          </a:p>
        </p:txBody>
      </p:sp>
      <p:cxnSp>
        <p:nvCxnSpPr>
          <p:cNvPr id="4" name="Straight Connector 3">
            <a:extLst>
              <a:ext uri="{FF2B5EF4-FFF2-40B4-BE49-F238E27FC236}">
                <a16:creationId xmlns:a16="http://schemas.microsoft.com/office/drawing/2014/main" id="{2AFE4CD0-3669-4B0C-BA1B-D4F8C427F212}"/>
              </a:ext>
            </a:extLst>
          </p:cNvPr>
          <p:cNvCxnSpPr>
            <a:cxnSpLocks/>
          </p:cNvCxnSpPr>
          <p:nvPr/>
        </p:nvCxnSpPr>
        <p:spPr>
          <a:xfrm flipV="1">
            <a:off x="533400" y="1807199"/>
            <a:ext cx="4696932" cy="30052"/>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87302EE-5D70-4C5D-A1B2-34ED80C18E8E}"/>
              </a:ext>
            </a:extLst>
          </p:cNvPr>
          <p:cNvCxnSpPr>
            <a:cxnSpLocks/>
          </p:cNvCxnSpPr>
          <p:nvPr/>
        </p:nvCxnSpPr>
        <p:spPr>
          <a:xfrm>
            <a:off x="7396146" y="1776524"/>
            <a:ext cx="3877508" cy="0"/>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C071A19-12C7-4F8D-948A-EC72976934E2}"/>
              </a:ext>
            </a:extLst>
          </p:cNvPr>
          <p:cNvCxnSpPr>
            <a:cxnSpLocks/>
          </p:cNvCxnSpPr>
          <p:nvPr/>
        </p:nvCxnSpPr>
        <p:spPr>
          <a:xfrm>
            <a:off x="5215409" y="1798661"/>
            <a:ext cx="518641" cy="590209"/>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79EAD21-1888-4B4B-B831-43CD396B6C47}"/>
              </a:ext>
            </a:extLst>
          </p:cNvPr>
          <p:cNvCxnSpPr>
            <a:cxnSpLocks/>
          </p:cNvCxnSpPr>
          <p:nvPr/>
        </p:nvCxnSpPr>
        <p:spPr>
          <a:xfrm flipH="1">
            <a:off x="6797040" y="1770006"/>
            <a:ext cx="613412" cy="618864"/>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61518" y="893020"/>
            <a:ext cx="7170303" cy="461665"/>
          </a:xfrm>
          <a:prstGeom prst="rect">
            <a:avLst/>
          </a:prstGeom>
        </p:spPr>
        <p:txBody>
          <a:bodyPr wrap="square">
            <a:spAutoFit/>
          </a:bodyPr>
          <a:lstStyle/>
          <a:p>
            <a:r>
              <a:rPr lang="en-US" sz="2400" dirty="0">
                <a:solidFill>
                  <a:schemeClr val="tx2"/>
                </a:solidFill>
              </a:rPr>
              <a:t> </a:t>
            </a:r>
            <a:r>
              <a:rPr lang="en-US" sz="2400" b="1" dirty="0">
                <a:solidFill>
                  <a:srgbClr val="16254C"/>
                </a:solidFill>
              </a:rPr>
              <a:t>SDN, Fabric, Multivendor NOS, ACI, NSX, </a:t>
            </a:r>
            <a:r>
              <a:rPr lang="en-US" sz="2400" b="1" dirty="0" err="1">
                <a:solidFill>
                  <a:srgbClr val="16254C"/>
                </a:solidFill>
              </a:rPr>
              <a:t>Ansible</a:t>
            </a:r>
            <a:r>
              <a:rPr lang="en-US" sz="2400" b="1" dirty="0">
                <a:solidFill>
                  <a:srgbClr val="16254C"/>
                </a:solidFill>
              </a:rPr>
              <a:t>, </a:t>
            </a:r>
            <a:r>
              <a:rPr lang="en-US" sz="2400" b="1" dirty="0" err="1">
                <a:solidFill>
                  <a:srgbClr val="16254C"/>
                </a:solidFill>
              </a:rPr>
              <a:t>Git</a:t>
            </a:r>
            <a:r>
              <a:rPr lang="en-US" sz="2400" b="1" dirty="0">
                <a:solidFill>
                  <a:srgbClr val="16254C"/>
                </a:solidFill>
              </a:rPr>
              <a:t>…</a:t>
            </a:r>
          </a:p>
        </p:txBody>
      </p:sp>
      <p:sp>
        <p:nvSpPr>
          <p:cNvPr id="12" name="Text Placeholder 1"/>
          <p:cNvSpPr txBox="1">
            <a:spLocks/>
          </p:cNvSpPr>
          <p:nvPr/>
        </p:nvSpPr>
        <p:spPr>
          <a:xfrm>
            <a:off x="8583009" y="3954965"/>
            <a:ext cx="1671077" cy="1667654"/>
          </a:xfrm>
          <a:prstGeom prst="rect">
            <a:avLst/>
          </a:prstGeom>
          <a:ln w="38100" cmpd="sng">
            <a:noFill/>
          </a:ln>
        </p:spPr>
        <p:txBody>
          <a:bodyPr vert="horz" wrap="none" lIns="91440" tIns="45720" rIns="91440" bIns="45720" rtlCol="0" anchor="ctr" anchorCtr="0">
            <a:normAutofit/>
          </a:bodyPr>
          <a:lstStyle/>
          <a:p>
            <a:pPr marL="347663" marR="0" lvl="0" indent="-347663" algn="ctr" defTabSz="914400" rtl="0" eaLnBrk="1" fontAlgn="auto" latinLnBrk="0" hangingPunct="1">
              <a:lnSpc>
                <a:spcPts val="2000"/>
              </a:lnSpc>
              <a:spcBef>
                <a:spcPts val="600"/>
              </a:spcBef>
              <a:spcAft>
                <a:spcPts val="0"/>
              </a:spcAft>
              <a:buClrTx/>
              <a:buSzTx/>
              <a:buFontTx/>
              <a:buNone/>
              <a:tabLst/>
              <a:defRPr/>
            </a:pPr>
            <a:r>
              <a:rPr lang="en-US" sz="2400" b="1" dirty="0">
                <a:solidFill>
                  <a:srgbClr val="EE2A57"/>
                </a:solidFill>
                <a:ea typeface="ＭＳ ゴシック"/>
                <a:cs typeface="ＭＳ ゴシック"/>
              </a:rPr>
              <a:t>All the </a:t>
            </a:r>
          </a:p>
          <a:p>
            <a:pPr marL="347663" marR="0" lvl="0" indent="-347663" algn="ctr" defTabSz="914400" rtl="0" eaLnBrk="1" fontAlgn="auto" latinLnBrk="0" hangingPunct="1">
              <a:lnSpc>
                <a:spcPts val="2000"/>
              </a:lnSpc>
              <a:spcBef>
                <a:spcPts val="600"/>
              </a:spcBef>
              <a:spcAft>
                <a:spcPts val="0"/>
              </a:spcAft>
              <a:buClrTx/>
              <a:buSzTx/>
              <a:buFontTx/>
              <a:buNone/>
              <a:tabLst/>
              <a:defRPr/>
            </a:pPr>
            <a:r>
              <a:rPr lang="en-US" sz="2400" b="1" dirty="0">
                <a:solidFill>
                  <a:srgbClr val="EE2A57"/>
                </a:solidFill>
                <a:ea typeface="ＭＳ ゴシック"/>
                <a:cs typeface="ＭＳ ゴシック"/>
              </a:rPr>
              <a:t>problems </a:t>
            </a:r>
          </a:p>
          <a:p>
            <a:pPr marL="347663" marR="0" lvl="0" indent="-347663" algn="ctr" defTabSz="914400" rtl="0" eaLnBrk="1" fontAlgn="auto" latinLnBrk="0" hangingPunct="1">
              <a:lnSpc>
                <a:spcPts val="2000"/>
              </a:lnSpc>
              <a:spcBef>
                <a:spcPts val="600"/>
              </a:spcBef>
              <a:spcAft>
                <a:spcPts val="0"/>
              </a:spcAft>
              <a:buClrTx/>
              <a:buSzTx/>
              <a:buFontTx/>
              <a:buNone/>
              <a:tabLst/>
              <a:defRPr/>
            </a:pPr>
            <a:r>
              <a:rPr lang="en-US" sz="2400" b="1" dirty="0">
                <a:solidFill>
                  <a:srgbClr val="EE2A57"/>
                </a:solidFill>
                <a:ea typeface="ＭＳ ゴシック"/>
                <a:cs typeface="ＭＳ ゴシック"/>
              </a:rPr>
              <a:t>are here!</a:t>
            </a:r>
            <a:endParaRPr kumimoji="0" lang="en-US" sz="2400" b="1" i="0" u="none" strike="noStrike" kern="1200" cap="none" spc="0" normalizeH="0" baseline="0" noProof="0" dirty="0">
              <a:ln>
                <a:noFill/>
              </a:ln>
              <a:solidFill>
                <a:srgbClr val="EE2A57"/>
              </a:solidFill>
              <a:effectLst/>
              <a:uLnTx/>
              <a:uFillTx/>
              <a:ea typeface="ＭＳ ゴシック"/>
              <a:cs typeface="ＭＳ ゴシック"/>
            </a:endParaRPr>
          </a:p>
        </p:txBody>
      </p:sp>
      <p:pic>
        <p:nvPicPr>
          <p:cNvPr id="1030" name="Graphic 1029">
            <a:extLst>
              <a:ext uri="{FF2B5EF4-FFF2-40B4-BE49-F238E27FC236}">
                <a16:creationId xmlns:a16="http://schemas.microsoft.com/office/drawing/2014/main" id="{94FDCD0B-A7CC-42EA-BBEF-AE1244A8884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131417">
            <a:off x="7380633" y="3434341"/>
            <a:ext cx="1715638" cy="2708902"/>
          </a:xfrm>
          <a:prstGeom prst="rect">
            <a:avLst/>
          </a:prstGeom>
        </p:spPr>
      </p:pic>
    </p:spTree>
    <p:extLst>
      <p:ext uri="{BB962C8B-B14F-4D97-AF65-F5344CB8AC3E}">
        <p14:creationId xmlns:p14="http://schemas.microsoft.com/office/powerpoint/2010/main" val="3335829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6">
            <a:extLst>
              <a:ext uri="{FF2B5EF4-FFF2-40B4-BE49-F238E27FC236}">
                <a16:creationId xmlns:a16="http://schemas.microsoft.com/office/drawing/2014/main" id="{B11C07F3-2AE4-064E-8121-CDD28AA4EF8B}"/>
              </a:ext>
            </a:extLst>
          </p:cNvPr>
          <p:cNvSpPr txBox="1">
            <a:spLocks/>
          </p:cNvSpPr>
          <p:nvPr/>
        </p:nvSpPr>
        <p:spPr>
          <a:xfrm>
            <a:off x="570751" y="4270310"/>
            <a:ext cx="3489673" cy="460189"/>
          </a:xfrm>
          <a:prstGeom prst="rect">
            <a:avLst/>
          </a:prstGeom>
          <a:solidFill>
            <a:srgbClr val="0090B5"/>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r>
              <a:rPr lang="en-US" sz="1600" dirty="0">
                <a:solidFill>
                  <a:schemeClr val="bg1"/>
                </a:solidFill>
                <a:latin typeface="Avenir Roman" panose="02000503020000020003" pitchFamily="2" charset="0"/>
              </a:rPr>
              <a:t>&gt;Is help on the way? </a:t>
            </a:r>
          </a:p>
          <a:p>
            <a:r>
              <a:rPr lang="en-US" sz="1600" dirty="0">
                <a:solidFill>
                  <a:schemeClr val="bg1"/>
                </a:solidFill>
                <a:latin typeface="Avenir Roman" panose="02000503020000020003" pitchFamily="2" charset="0"/>
              </a:rPr>
              <a:t>&gt;_</a:t>
            </a:r>
          </a:p>
        </p:txBody>
      </p:sp>
      <p:pic>
        <p:nvPicPr>
          <p:cNvPr id="41" name="Picture 40">
            <a:extLst>
              <a:ext uri="{FF2B5EF4-FFF2-40B4-BE49-F238E27FC236}">
                <a16:creationId xmlns:a16="http://schemas.microsoft.com/office/drawing/2014/main" id="{FF9ECAF3-445A-4807-B23E-663EF6B721FE}"/>
              </a:ext>
            </a:extLst>
          </p:cNvPr>
          <p:cNvPicPr>
            <a:picLocks noChangeAspect="1"/>
          </p:cNvPicPr>
          <p:nvPr/>
        </p:nvPicPr>
        <p:blipFill>
          <a:blip r:embed="rId3"/>
          <a:stretch>
            <a:fillRect/>
          </a:stretch>
        </p:blipFill>
        <p:spPr>
          <a:xfrm>
            <a:off x="4060424" y="2234472"/>
            <a:ext cx="4309728" cy="4309728"/>
          </a:xfrm>
          <a:prstGeom prst="rect">
            <a:avLst/>
          </a:prstGeom>
        </p:spPr>
      </p:pic>
      <p:sp>
        <p:nvSpPr>
          <p:cNvPr id="7" name="Title 6"/>
          <p:cNvSpPr>
            <a:spLocks noGrp="1"/>
          </p:cNvSpPr>
          <p:nvPr>
            <p:ph type="title"/>
          </p:nvPr>
        </p:nvSpPr>
        <p:spPr>
          <a:xfrm>
            <a:off x="4028752" y="104474"/>
            <a:ext cx="7345427" cy="914400"/>
          </a:xfrm>
        </p:spPr>
        <p:txBody>
          <a:bodyPr/>
          <a:lstStyle/>
          <a:p>
            <a:r>
              <a:rPr lang="en-US" b="1" dirty="0">
                <a:solidFill>
                  <a:srgbClr val="13254A"/>
                </a:solidFill>
                <a:latin typeface="+mn-lt"/>
              </a:rPr>
              <a:t>bridges the reliability gap </a:t>
            </a:r>
            <a:endParaRPr lang="en-US" b="1" dirty="0">
              <a:latin typeface="Avenir Roman" panose="02000503020000020003" pitchFamily="2" charset="0"/>
            </a:endParaRPr>
          </a:p>
        </p:txBody>
      </p:sp>
      <p:pic>
        <p:nvPicPr>
          <p:cNvPr id="21" name="Graphic 20">
            <a:extLst>
              <a:ext uri="{FF2B5EF4-FFF2-40B4-BE49-F238E27FC236}">
                <a16:creationId xmlns:a16="http://schemas.microsoft.com/office/drawing/2014/main" id="{82DEDB53-E58B-4081-9F85-BC6A3E5247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2643" y="-1381834"/>
            <a:ext cx="5418440" cy="3828946"/>
          </a:xfrm>
          <a:prstGeom prst="rect">
            <a:avLst/>
          </a:prstGeom>
        </p:spPr>
      </p:pic>
      <p:sp>
        <p:nvSpPr>
          <p:cNvPr id="24" name="Text Placeholder 1">
            <a:extLst>
              <a:ext uri="{FF2B5EF4-FFF2-40B4-BE49-F238E27FC236}">
                <a16:creationId xmlns:a16="http://schemas.microsoft.com/office/drawing/2014/main" id="{07B147A8-332D-41C3-A2A1-B8F6EA4C841E}"/>
              </a:ext>
            </a:extLst>
          </p:cNvPr>
          <p:cNvSpPr>
            <a:spLocks noGrp="1"/>
          </p:cNvSpPr>
          <p:nvPr>
            <p:ph type="body" idx="1"/>
          </p:nvPr>
        </p:nvSpPr>
        <p:spPr>
          <a:xfrm>
            <a:off x="-576059" y="2819651"/>
            <a:ext cx="4604811" cy="800967"/>
          </a:xfrm>
        </p:spPr>
        <p:txBody>
          <a:bodyPr>
            <a:noAutofit/>
          </a:bodyPr>
          <a:lstStyle/>
          <a:p>
            <a:pPr algn="r"/>
            <a:r>
              <a:rPr lang="en-US" sz="1800" b="1" dirty="0">
                <a:solidFill>
                  <a:srgbClr val="13254A"/>
                </a:solidFill>
                <a:latin typeface="+mn-lt"/>
                <a:ea typeface="ＭＳ ゴシック"/>
                <a:cs typeface="ＭＳ ゴシック"/>
              </a:rPr>
              <a:t>DESIGN,</a:t>
            </a:r>
          </a:p>
          <a:p>
            <a:pPr algn="r"/>
            <a:r>
              <a:rPr lang="en-US" sz="1800" b="1" dirty="0">
                <a:solidFill>
                  <a:srgbClr val="13254A"/>
                </a:solidFill>
                <a:latin typeface="+mn-lt"/>
                <a:ea typeface="ＭＳ ゴシック"/>
                <a:cs typeface="ＭＳ ゴシック"/>
              </a:rPr>
              <a:t>DEVELOPMENT</a:t>
            </a:r>
          </a:p>
          <a:p>
            <a:pPr algn="r"/>
            <a:r>
              <a:rPr lang="en-US" sz="1800" b="1" dirty="0">
                <a:solidFill>
                  <a:srgbClr val="13254A"/>
                </a:solidFill>
                <a:latin typeface="+mn-lt"/>
                <a:ea typeface="ＭＳ ゴシック"/>
                <a:cs typeface="ＭＳ ゴシック"/>
              </a:rPr>
              <a:t>&amp; CONFIG,</a:t>
            </a:r>
          </a:p>
          <a:p>
            <a:pPr algn="r"/>
            <a:r>
              <a:rPr lang="en-US" sz="1800" b="1" dirty="0">
                <a:solidFill>
                  <a:srgbClr val="13254A"/>
                </a:solidFill>
                <a:latin typeface="+mn-lt"/>
                <a:ea typeface="ＭＳ ゴシック"/>
                <a:cs typeface="ＭＳ ゴシック"/>
              </a:rPr>
              <a:t>STAGING</a:t>
            </a:r>
          </a:p>
          <a:p>
            <a:pPr algn="r"/>
            <a:r>
              <a:rPr lang="en-US" sz="1800" b="1" dirty="0">
                <a:solidFill>
                  <a:srgbClr val="13254A"/>
                </a:solidFill>
                <a:latin typeface="+mn-lt"/>
                <a:ea typeface="ＭＳ ゴシック"/>
                <a:cs typeface="ＭＳ ゴシック"/>
              </a:rPr>
              <a:t>DEPLOYMENT…</a:t>
            </a:r>
          </a:p>
        </p:txBody>
      </p:sp>
      <p:cxnSp>
        <p:nvCxnSpPr>
          <p:cNvPr id="26" name="Straight Connector 25">
            <a:extLst>
              <a:ext uri="{FF2B5EF4-FFF2-40B4-BE49-F238E27FC236}">
                <a16:creationId xmlns:a16="http://schemas.microsoft.com/office/drawing/2014/main" id="{3E3C4B5F-047B-47B5-B138-EA130E417DE8}"/>
              </a:ext>
            </a:extLst>
          </p:cNvPr>
          <p:cNvCxnSpPr>
            <a:cxnSpLocks/>
          </p:cNvCxnSpPr>
          <p:nvPr/>
        </p:nvCxnSpPr>
        <p:spPr>
          <a:xfrm flipV="1">
            <a:off x="533400" y="1807199"/>
            <a:ext cx="4696932" cy="30052"/>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2023977-E45D-496A-9C7B-8D9E58442326}"/>
              </a:ext>
            </a:extLst>
          </p:cNvPr>
          <p:cNvCxnSpPr>
            <a:cxnSpLocks/>
          </p:cNvCxnSpPr>
          <p:nvPr/>
        </p:nvCxnSpPr>
        <p:spPr>
          <a:xfrm>
            <a:off x="7396146" y="1776524"/>
            <a:ext cx="3877508" cy="0"/>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235802-E29F-4FDC-A182-8FFF6F1639E7}"/>
              </a:ext>
            </a:extLst>
          </p:cNvPr>
          <p:cNvCxnSpPr>
            <a:cxnSpLocks/>
          </p:cNvCxnSpPr>
          <p:nvPr/>
        </p:nvCxnSpPr>
        <p:spPr>
          <a:xfrm>
            <a:off x="5215409" y="1798661"/>
            <a:ext cx="518641" cy="624499"/>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951B0D-609D-445B-AD2F-710C6EB4BE19}"/>
              </a:ext>
            </a:extLst>
          </p:cNvPr>
          <p:cNvCxnSpPr>
            <a:cxnSpLocks/>
          </p:cNvCxnSpPr>
          <p:nvPr/>
        </p:nvCxnSpPr>
        <p:spPr>
          <a:xfrm flipH="1">
            <a:off x="6760845" y="1770006"/>
            <a:ext cx="649605" cy="653154"/>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0166820B-8032-42F5-9F84-392EC32BCFB0}"/>
              </a:ext>
            </a:extLst>
          </p:cNvPr>
          <p:cNvSpPr/>
          <p:nvPr/>
        </p:nvSpPr>
        <p:spPr>
          <a:xfrm>
            <a:off x="361518" y="893020"/>
            <a:ext cx="7170303" cy="461665"/>
          </a:xfrm>
          <a:prstGeom prst="rect">
            <a:avLst/>
          </a:prstGeom>
        </p:spPr>
        <p:txBody>
          <a:bodyPr wrap="square">
            <a:spAutoFit/>
          </a:bodyPr>
          <a:lstStyle/>
          <a:p>
            <a:r>
              <a:rPr lang="en-US" sz="2400" dirty="0">
                <a:solidFill>
                  <a:schemeClr val="tx2"/>
                </a:solidFill>
              </a:rPr>
              <a:t> </a:t>
            </a:r>
            <a:r>
              <a:rPr lang="en-US" sz="2400" b="1" dirty="0">
                <a:solidFill>
                  <a:srgbClr val="16254C"/>
                </a:solidFill>
              </a:rPr>
              <a:t>SDN, Fabric, Multivendor NOS, ACI, NSX, </a:t>
            </a:r>
            <a:r>
              <a:rPr lang="en-US" sz="2400" b="1" dirty="0" err="1">
                <a:solidFill>
                  <a:srgbClr val="16254C"/>
                </a:solidFill>
              </a:rPr>
              <a:t>Ansible</a:t>
            </a:r>
            <a:r>
              <a:rPr lang="en-US" sz="2400" b="1" dirty="0">
                <a:solidFill>
                  <a:srgbClr val="16254C"/>
                </a:solidFill>
              </a:rPr>
              <a:t>, </a:t>
            </a:r>
            <a:r>
              <a:rPr lang="en-US" sz="2400" b="1" dirty="0" err="1">
                <a:solidFill>
                  <a:srgbClr val="16254C"/>
                </a:solidFill>
              </a:rPr>
              <a:t>Git</a:t>
            </a:r>
            <a:r>
              <a:rPr lang="en-US" sz="2400" b="1" dirty="0">
                <a:solidFill>
                  <a:srgbClr val="16254C"/>
                </a:solidFill>
              </a:rPr>
              <a:t>…</a:t>
            </a:r>
          </a:p>
        </p:txBody>
      </p:sp>
      <p:sp>
        <p:nvSpPr>
          <p:cNvPr id="31" name="Text Placeholder 1">
            <a:extLst>
              <a:ext uri="{FF2B5EF4-FFF2-40B4-BE49-F238E27FC236}">
                <a16:creationId xmlns:a16="http://schemas.microsoft.com/office/drawing/2014/main" id="{9A54E594-F296-49BF-A743-0B86E5500BB2}"/>
              </a:ext>
            </a:extLst>
          </p:cNvPr>
          <p:cNvSpPr txBox="1">
            <a:spLocks/>
          </p:cNvSpPr>
          <p:nvPr/>
        </p:nvSpPr>
        <p:spPr>
          <a:xfrm>
            <a:off x="8583009" y="3954965"/>
            <a:ext cx="1671077" cy="1667654"/>
          </a:xfrm>
          <a:prstGeom prst="rect">
            <a:avLst/>
          </a:prstGeom>
          <a:ln w="38100" cmpd="sng">
            <a:noFill/>
          </a:ln>
        </p:spPr>
        <p:txBody>
          <a:bodyPr vert="horz" wrap="none" lIns="91440" tIns="45720" rIns="91440" bIns="45720" rtlCol="0" anchor="ctr" anchorCtr="0">
            <a:normAutofit/>
          </a:bodyPr>
          <a:lstStyle/>
          <a:p>
            <a:pPr marL="347663" marR="0" lvl="0" indent="-347663" algn="ctr" defTabSz="914400" rtl="0" eaLnBrk="1" fontAlgn="auto" latinLnBrk="0" hangingPunct="1">
              <a:lnSpc>
                <a:spcPts val="2000"/>
              </a:lnSpc>
              <a:spcBef>
                <a:spcPts val="600"/>
              </a:spcBef>
              <a:spcAft>
                <a:spcPts val="0"/>
              </a:spcAft>
              <a:buClrTx/>
              <a:buSzTx/>
              <a:buFontTx/>
              <a:buNone/>
              <a:tabLst/>
              <a:defRPr/>
            </a:pPr>
            <a:r>
              <a:rPr lang="en-US" sz="2400" b="1" dirty="0">
                <a:solidFill>
                  <a:srgbClr val="EE2A57"/>
                </a:solidFill>
                <a:ea typeface="ＭＳ ゴシック"/>
                <a:cs typeface="ＭＳ ゴシック"/>
              </a:rPr>
              <a:t>All the </a:t>
            </a:r>
          </a:p>
          <a:p>
            <a:pPr marL="347663" marR="0" lvl="0" indent="-347663" algn="ctr" defTabSz="914400" rtl="0" eaLnBrk="1" fontAlgn="auto" latinLnBrk="0" hangingPunct="1">
              <a:lnSpc>
                <a:spcPts val="2000"/>
              </a:lnSpc>
              <a:spcBef>
                <a:spcPts val="600"/>
              </a:spcBef>
              <a:spcAft>
                <a:spcPts val="0"/>
              </a:spcAft>
              <a:buClrTx/>
              <a:buSzTx/>
              <a:buFontTx/>
              <a:buNone/>
              <a:tabLst/>
              <a:defRPr/>
            </a:pPr>
            <a:r>
              <a:rPr lang="en-US" sz="2400" b="1" dirty="0">
                <a:solidFill>
                  <a:srgbClr val="EE2A57"/>
                </a:solidFill>
                <a:ea typeface="ＭＳ ゴシック"/>
                <a:cs typeface="ＭＳ ゴシック"/>
              </a:rPr>
              <a:t>problems </a:t>
            </a:r>
          </a:p>
          <a:p>
            <a:pPr marL="347663" marR="0" lvl="0" indent="-347663" algn="ctr" defTabSz="914400" rtl="0" eaLnBrk="1" fontAlgn="auto" latinLnBrk="0" hangingPunct="1">
              <a:lnSpc>
                <a:spcPts val="2000"/>
              </a:lnSpc>
              <a:spcBef>
                <a:spcPts val="600"/>
              </a:spcBef>
              <a:spcAft>
                <a:spcPts val="0"/>
              </a:spcAft>
              <a:buClrTx/>
              <a:buSzTx/>
              <a:buFontTx/>
              <a:buNone/>
              <a:tabLst/>
              <a:defRPr/>
            </a:pPr>
            <a:r>
              <a:rPr lang="en-US" sz="2400" b="1" dirty="0">
                <a:solidFill>
                  <a:srgbClr val="EE2A57"/>
                </a:solidFill>
                <a:ea typeface="ＭＳ ゴシック"/>
                <a:cs typeface="ＭＳ ゴシック"/>
              </a:rPr>
              <a:t>are here!</a:t>
            </a:r>
            <a:endParaRPr kumimoji="0" lang="en-US" sz="2400" b="1" i="0" u="none" strike="noStrike" kern="1200" cap="none" spc="0" normalizeH="0" baseline="0" noProof="0" dirty="0">
              <a:ln>
                <a:noFill/>
              </a:ln>
              <a:solidFill>
                <a:srgbClr val="EE2A57"/>
              </a:solidFill>
              <a:effectLst/>
              <a:uLnTx/>
              <a:uFillTx/>
              <a:ea typeface="ＭＳ ゴシック"/>
              <a:cs typeface="ＭＳ ゴシック"/>
            </a:endParaRPr>
          </a:p>
        </p:txBody>
      </p:sp>
      <p:pic>
        <p:nvPicPr>
          <p:cNvPr id="33" name="Graphic 32">
            <a:extLst>
              <a:ext uri="{FF2B5EF4-FFF2-40B4-BE49-F238E27FC236}">
                <a16:creationId xmlns:a16="http://schemas.microsoft.com/office/drawing/2014/main" id="{A6179DD6-1666-40CA-B967-93E2ACA84F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131417">
            <a:off x="7380633" y="3434341"/>
            <a:ext cx="1715638" cy="2708902"/>
          </a:xfrm>
          <a:prstGeom prst="rect">
            <a:avLst/>
          </a:prstGeom>
        </p:spPr>
      </p:pic>
    </p:spTree>
    <p:extLst>
      <p:ext uri="{BB962C8B-B14F-4D97-AF65-F5344CB8AC3E}">
        <p14:creationId xmlns:p14="http://schemas.microsoft.com/office/powerpoint/2010/main" val="82586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0A380A-A2FA-E84D-91AA-8F6E7D6095A0}"/>
              </a:ext>
            </a:extLst>
          </p:cNvPr>
          <p:cNvSpPr/>
          <p:nvPr/>
        </p:nvSpPr>
        <p:spPr>
          <a:xfrm>
            <a:off x="1809341" y="3382768"/>
            <a:ext cx="6056243" cy="62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5500"/>
              </a:lnSpc>
            </a:pPr>
            <a:r>
              <a:rPr lang="en-US" sz="6600" b="1" dirty="0">
                <a:solidFill>
                  <a:srgbClr val="99CA45"/>
                </a:solidFill>
              </a:rPr>
              <a:t>Building Networks </a:t>
            </a:r>
          </a:p>
          <a:p>
            <a:pPr algn="ctr">
              <a:lnSpc>
                <a:spcPts val="5500"/>
              </a:lnSpc>
            </a:pPr>
            <a:r>
              <a:rPr lang="en-US" sz="6600" dirty="0">
                <a:solidFill>
                  <a:schemeClr val="accent4">
                    <a:lumMod val="50000"/>
                  </a:schemeClr>
                </a:solidFill>
              </a:rPr>
              <a:t> </a:t>
            </a:r>
          </a:p>
        </p:txBody>
      </p:sp>
      <p:pic>
        <p:nvPicPr>
          <p:cNvPr id="5" name="Graphic 4">
            <a:extLst>
              <a:ext uri="{FF2B5EF4-FFF2-40B4-BE49-F238E27FC236}">
                <a16:creationId xmlns:a16="http://schemas.microsoft.com/office/drawing/2014/main" id="{E4F115DD-8B07-3A4D-B27A-63ACD48AC2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378" y="2661056"/>
            <a:ext cx="1184386" cy="1184386"/>
          </a:xfrm>
          <a:prstGeom prst="rect">
            <a:avLst/>
          </a:prstGeom>
        </p:spPr>
      </p:pic>
      <p:sp>
        <p:nvSpPr>
          <p:cNvPr id="6" name="Rectangle 5">
            <a:extLst>
              <a:ext uri="{FF2B5EF4-FFF2-40B4-BE49-F238E27FC236}">
                <a16:creationId xmlns:a16="http://schemas.microsoft.com/office/drawing/2014/main" id="{66897C97-AB26-A943-8089-6196DC8E9049}"/>
              </a:ext>
            </a:extLst>
          </p:cNvPr>
          <p:cNvSpPr/>
          <p:nvPr/>
        </p:nvSpPr>
        <p:spPr>
          <a:xfrm>
            <a:off x="5421847" y="1987173"/>
            <a:ext cx="1066318" cy="2215991"/>
          </a:xfrm>
          <a:prstGeom prst="rect">
            <a:avLst/>
          </a:prstGeom>
        </p:spPr>
        <p:txBody>
          <a:bodyPr wrap="none">
            <a:spAutoFit/>
          </a:bodyPr>
          <a:lstStyle/>
          <a:p>
            <a:pPr algn="ctr"/>
            <a:r>
              <a:rPr lang="en-US" sz="13800" b="1" dirty="0">
                <a:solidFill>
                  <a:srgbClr val="EE2A57"/>
                </a:solidFill>
              </a:rPr>
              <a:t>≠</a:t>
            </a:r>
            <a:endParaRPr lang="en-US" sz="2400" dirty="0">
              <a:solidFill>
                <a:srgbClr val="EE2A57"/>
              </a:solidFill>
            </a:endParaRPr>
          </a:p>
        </p:txBody>
      </p:sp>
      <p:pic>
        <p:nvPicPr>
          <p:cNvPr id="9" name="Graphic 8">
            <a:extLst>
              <a:ext uri="{FF2B5EF4-FFF2-40B4-BE49-F238E27FC236}">
                <a16:creationId xmlns:a16="http://schemas.microsoft.com/office/drawing/2014/main" id="{C7CD51B3-552D-9647-8138-D2F4A2197D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06551" y="2527629"/>
            <a:ext cx="1522916" cy="1522916"/>
          </a:xfrm>
          <a:prstGeom prst="rect">
            <a:avLst/>
          </a:prstGeom>
        </p:spPr>
      </p:pic>
      <p:sp>
        <p:nvSpPr>
          <p:cNvPr id="3" name="Rectangle 2">
            <a:extLst>
              <a:ext uri="{FF2B5EF4-FFF2-40B4-BE49-F238E27FC236}">
                <a16:creationId xmlns:a16="http://schemas.microsoft.com/office/drawing/2014/main" id="{86DF1112-5731-41F5-B5EA-52FD023DD85B}"/>
              </a:ext>
            </a:extLst>
          </p:cNvPr>
          <p:cNvSpPr/>
          <p:nvPr/>
        </p:nvSpPr>
        <p:spPr>
          <a:xfrm>
            <a:off x="7636097" y="2500441"/>
            <a:ext cx="3686458" cy="1550104"/>
          </a:xfrm>
          <a:prstGeom prst="rect">
            <a:avLst/>
          </a:prstGeom>
        </p:spPr>
        <p:txBody>
          <a:bodyPr wrap="none">
            <a:spAutoFit/>
          </a:bodyPr>
          <a:lstStyle/>
          <a:p>
            <a:pPr algn="r">
              <a:lnSpc>
                <a:spcPts val="5500"/>
              </a:lnSpc>
            </a:pPr>
            <a:r>
              <a:rPr lang="en-US" sz="6600" b="1" dirty="0">
                <a:solidFill>
                  <a:srgbClr val="0090B5"/>
                </a:solidFill>
              </a:rPr>
              <a:t>Operating</a:t>
            </a:r>
          </a:p>
          <a:p>
            <a:pPr algn="r">
              <a:lnSpc>
                <a:spcPts val="5500"/>
              </a:lnSpc>
            </a:pPr>
            <a:r>
              <a:rPr lang="en-US" sz="6600" b="1" dirty="0">
                <a:solidFill>
                  <a:srgbClr val="0090B5"/>
                </a:solidFill>
              </a:rPr>
              <a:t>Networks</a:t>
            </a:r>
          </a:p>
        </p:txBody>
      </p:sp>
    </p:spTree>
    <p:extLst>
      <p:ext uri="{BB962C8B-B14F-4D97-AF65-F5344CB8AC3E}">
        <p14:creationId xmlns:p14="http://schemas.microsoft.com/office/powerpoint/2010/main" val="1212924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83BEC5A-B01F-4DE7-B807-234C71E38E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46612" y="1005131"/>
            <a:ext cx="6089566" cy="5637418"/>
          </a:xfrm>
          <a:prstGeom prst="rect">
            <a:avLst/>
          </a:prstGeom>
        </p:spPr>
      </p:pic>
      <p:sp>
        <p:nvSpPr>
          <p:cNvPr id="10" name="Rectangle 9">
            <a:extLst>
              <a:ext uri="{FF2B5EF4-FFF2-40B4-BE49-F238E27FC236}">
                <a16:creationId xmlns:a16="http://schemas.microsoft.com/office/drawing/2014/main" id="{CF8C5B6C-8DCB-B840-80C1-DE579BBEF0AD}"/>
              </a:ext>
            </a:extLst>
          </p:cNvPr>
          <p:cNvSpPr/>
          <p:nvPr/>
        </p:nvSpPr>
        <p:spPr>
          <a:xfrm>
            <a:off x="1595803" y="1574156"/>
            <a:ext cx="9091150" cy="12326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en-US" sz="3200" b="1" dirty="0">
              <a:solidFill>
                <a:schemeClr val="tx1"/>
              </a:solidFill>
            </a:endParaRPr>
          </a:p>
          <a:p>
            <a:pPr lvl="0">
              <a:defRPr/>
            </a:pPr>
            <a:endParaRPr lang="en-US" sz="3200" b="1" dirty="0">
              <a:solidFill>
                <a:schemeClr val="tx1"/>
              </a:solidFill>
            </a:endParaRPr>
          </a:p>
          <a:p>
            <a:pPr lvl="0">
              <a:defRPr/>
            </a:pPr>
            <a:endParaRPr lang="en-US" sz="3200" b="1" dirty="0">
              <a:solidFill>
                <a:schemeClr val="tx1"/>
              </a:solidFill>
            </a:endParaRPr>
          </a:p>
          <a:p>
            <a:pPr lvl="0">
              <a:defRPr/>
            </a:pPr>
            <a:endParaRPr lang="en-US" sz="3200" b="1" dirty="0">
              <a:solidFill>
                <a:schemeClr val="tx1"/>
              </a:solidFill>
            </a:endParaRPr>
          </a:p>
          <a:p>
            <a:pPr lvl="0">
              <a:defRPr/>
            </a:pPr>
            <a:endParaRPr lang="en-US" sz="3200" b="1" dirty="0">
              <a:solidFill>
                <a:schemeClr val="tx1"/>
              </a:solidFill>
            </a:endParaRPr>
          </a:p>
          <a:p>
            <a:pPr lvl="0">
              <a:defRPr/>
            </a:pPr>
            <a:endParaRPr lang="en-US" sz="3200" b="1" dirty="0">
              <a:solidFill>
                <a:schemeClr val="tx1"/>
              </a:solidFill>
            </a:endParaRPr>
          </a:p>
          <a:p>
            <a:pPr lvl="0">
              <a:defRPr/>
            </a:pPr>
            <a:endParaRPr lang="en-US" sz="3200" b="1" dirty="0">
              <a:solidFill>
                <a:schemeClr val="tx1"/>
              </a:solidFill>
            </a:endParaRPr>
          </a:p>
          <a:p>
            <a:pPr lvl="0" algn="ctr">
              <a:lnSpc>
                <a:spcPts val="3600"/>
              </a:lnSpc>
              <a:defRPr/>
            </a:pPr>
            <a:r>
              <a:rPr lang="en-US" sz="4000" b="1" dirty="0">
                <a:solidFill>
                  <a:schemeClr val="tx1"/>
                </a:solidFill>
              </a:rPr>
              <a:t>Automation:</a:t>
            </a:r>
          </a:p>
          <a:p>
            <a:pPr lvl="0" algn="ctr">
              <a:lnSpc>
                <a:spcPts val="3600"/>
              </a:lnSpc>
              <a:defRPr/>
            </a:pPr>
            <a:r>
              <a:rPr lang="en-US" sz="4000" b="1" dirty="0">
                <a:solidFill>
                  <a:schemeClr val="tx1"/>
                </a:solidFill>
              </a:rPr>
              <a:t>operations </a:t>
            </a:r>
          </a:p>
          <a:p>
            <a:pPr lvl="0" algn="ctr">
              <a:lnSpc>
                <a:spcPts val="3600"/>
              </a:lnSpc>
              <a:defRPr/>
            </a:pPr>
            <a:r>
              <a:rPr lang="en-US" sz="4000" b="1" dirty="0">
                <a:solidFill>
                  <a:schemeClr val="tx1"/>
                </a:solidFill>
              </a:rPr>
              <a:t>done in </a:t>
            </a:r>
          </a:p>
          <a:p>
            <a:pPr lvl="0" algn="ctr">
              <a:lnSpc>
                <a:spcPts val="3600"/>
              </a:lnSpc>
              <a:defRPr/>
            </a:pPr>
            <a:r>
              <a:rPr lang="en-US" sz="4000" b="1" dirty="0">
                <a:solidFill>
                  <a:schemeClr val="tx1"/>
                </a:solidFill>
              </a:rPr>
              <a:t>software</a:t>
            </a:r>
          </a:p>
        </p:txBody>
      </p:sp>
      <p:sp>
        <p:nvSpPr>
          <p:cNvPr id="4" name="Rectangle 3">
            <a:extLst>
              <a:ext uri="{FF2B5EF4-FFF2-40B4-BE49-F238E27FC236}">
                <a16:creationId xmlns:a16="http://schemas.microsoft.com/office/drawing/2014/main" id="{435042EC-01DC-2344-A57D-BCCB73107856}"/>
              </a:ext>
            </a:extLst>
          </p:cNvPr>
          <p:cNvSpPr/>
          <p:nvPr/>
        </p:nvSpPr>
        <p:spPr>
          <a:xfrm>
            <a:off x="417026" y="215451"/>
            <a:ext cx="10269927" cy="646331"/>
          </a:xfrm>
          <a:prstGeom prst="rect">
            <a:avLst/>
          </a:prstGeom>
        </p:spPr>
        <p:txBody>
          <a:bodyPr wrap="none">
            <a:spAutoFit/>
          </a:bodyPr>
          <a:lstStyle/>
          <a:p>
            <a:r>
              <a:rPr lang="en-US" sz="3600" b="1" dirty="0"/>
              <a:t>Network Reliability Engineering requires automation</a:t>
            </a:r>
            <a:endParaRPr lang="en-US" sz="3600" dirty="0"/>
          </a:p>
        </p:txBody>
      </p:sp>
    </p:spTree>
    <p:extLst>
      <p:ext uri="{BB962C8B-B14F-4D97-AF65-F5344CB8AC3E}">
        <p14:creationId xmlns:p14="http://schemas.microsoft.com/office/powerpoint/2010/main" val="2934401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Graphic 38">
            <a:extLst>
              <a:ext uri="{FF2B5EF4-FFF2-40B4-BE49-F238E27FC236}">
                <a16:creationId xmlns:a16="http://schemas.microsoft.com/office/drawing/2014/main" id="{F0D72676-CBA8-4648-8970-29107F3933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2643" y="-1381834"/>
            <a:ext cx="5418440" cy="3828946"/>
          </a:xfrm>
          <a:prstGeom prst="rect">
            <a:avLst/>
          </a:prstGeom>
        </p:spPr>
      </p:pic>
      <p:pic>
        <p:nvPicPr>
          <p:cNvPr id="40" name="Picture 39">
            <a:extLst>
              <a:ext uri="{FF2B5EF4-FFF2-40B4-BE49-F238E27FC236}">
                <a16:creationId xmlns:a16="http://schemas.microsoft.com/office/drawing/2014/main" id="{42573228-E174-4204-B6D1-4C5310DC87BE}"/>
              </a:ext>
            </a:extLst>
          </p:cNvPr>
          <p:cNvPicPr>
            <a:picLocks noChangeAspect="1"/>
          </p:cNvPicPr>
          <p:nvPr/>
        </p:nvPicPr>
        <p:blipFill>
          <a:blip r:embed="rId4"/>
          <a:stretch>
            <a:fillRect/>
          </a:stretch>
        </p:blipFill>
        <p:spPr>
          <a:xfrm>
            <a:off x="1928150" y="2149214"/>
            <a:ext cx="4294668" cy="4294668"/>
          </a:xfrm>
          <a:prstGeom prst="rect">
            <a:avLst/>
          </a:prstGeom>
        </p:spPr>
      </p:pic>
      <p:sp>
        <p:nvSpPr>
          <p:cNvPr id="7" name="Title 6"/>
          <p:cNvSpPr>
            <a:spLocks noGrp="1"/>
          </p:cNvSpPr>
          <p:nvPr>
            <p:ph type="title"/>
          </p:nvPr>
        </p:nvSpPr>
        <p:spPr>
          <a:xfrm>
            <a:off x="3940797" y="91198"/>
            <a:ext cx="12168562" cy="914400"/>
          </a:xfrm>
        </p:spPr>
        <p:txBody>
          <a:bodyPr/>
          <a:lstStyle/>
          <a:p>
            <a:r>
              <a:rPr lang="en-US" sz="3200" b="1" dirty="0">
                <a:solidFill>
                  <a:srgbClr val="13254A"/>
                </a:solidFill>
              </a:rPr>
              <a:t>: the fast path to NRE </a:t>
            </a:r>
            <a:r>
              <a:rPr lang="en-US" b="1" dirty="0">
                <a:solidFill>
                  <a:srgbClr val="13254A"/>
                </a:solidFill>
              </a:rPr>
              <a:t>in</a:t>
            </a:r>
            <a:r>
              <a:rPr lang="en-US" sz="3200" b="1" dirty="0">
                <a:solidFill>
                  <a:srgbClr val="13254A"/>
                </a:solidFill>
              </a:rPr>
              <a:t> network operations</a:t>
            </a:r>
            <a:endParaRPr lang="en-US" b="1" dirty="0">
              <a:latin typeface="Avenir Roman" panose="02000503020000020003" pitchFamily="2" charset="0"/>
            </a:endParaRPr>
          </a:p>
        </p:txBody>
      </p:sp>
      <p:sp>
        <p:nvSpPr>
          <p:cNvPr id="20" name="Title 6">
            <a:extLst>
              <a:ext uri="{FF2B5EF4-FFF2-40B4-BE49-F238E27FC236}">
                <a16:creationId xmlns:a16="http://schemas.microsoft.com/office/drawing/2014/main" id="{7BBE452D-D9F4-6A48-8A51-D71F1E2C3C4C}"/>
              </a:ext>
            </a:extLst>
          </p:cNvPr>
          <p:cNvSpPr txBox="1">
            <a:spLocks/>
          </p:cNvSpPr>
          <p:nvPr/>
        </p:nvSpPr>
        <p:spPr>
          <a:xfrm>
            <a:off x="7600187" y="5338472"/>
            <a:ext cx="2918789" cy="828538"/>
          </a:xfrm>
          <a:prstGeom prst="rect">
            <a:avLst/>
          </a:prstGeom>
          <a:solidFill>
            <a:schemeClr val="tx1"/>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algn="ctr"/>
            <a:r>
              <a:rPr lang="en-US" sz="2000" dirty="0">
                <a:solidFill>
                  <a:schemeClr val="bg1"/>
                </a:solidFill>
              </a:rPr>
              <a:t>Every data source is a</a:t>
            </a:r>
          </a:p>
          <a:p>
            <a:pPr algn="ctr"/>
            <a:r>
              <a:rPr lang="en-US" sz="2000" dirty="0">
                <a:solidFill>
                  <a:schemeClr val="bg1"/>
                </a:solidFill>
              </a:rPr>
              <a:t>telemetry stream.</a:t>
            </a:r>
          </a:p>
        </p:txBody>
      </p:sp>
      <p:sp>
        <p:nvSpPr>
          <p:cNvPr id="22" name="Text Placeholder 1">
            <a:extLst>
              <a:ext uri="{FF2B5EF4-FFF2-40B4-BE49-F238E27FC236}">
                <a16:creationId xmlns:a16="http://schemas.microsoft.com/office/drawing/2014/main" id="{250903E3-93A0-4E49-8806-06A42A810245}"/>
              </a:ext>
            </a:extLst>
          </p:cNvPr>
          <p:cNvSpPr>
            <a:spLocks noGrp="1"/>
          </p:cNvSpPr>
          <p:nvPr>
            <p:ph type="body" idx="1"/>
          </p:nvPr>
        </p:nvSpPr>
        <p:spPr>
          <a:xfrm>
            <a:off x="-2258042" y="5063181"/>
            <a:ext cx="4186192" cy="601778"/>
          </a:xfrm>
        </p:spPr>
        <p:txBody>
          <a:bodyPr>
            <a:noAutofit/>
          </a:bodyPr>
          <a:lstStyle/>
          <a:p>
            <a:pPr algn="r"/>
            <a:r>
              <a:rPr lang="en-US" sz="1800" b="1" dirty="0">
                <a:solidFill>
                  <a:srgbClr val="13254A"/>
                </a:solidFill>
                <a:latin typeface="+mn-lt"/>
                <a:ea typeface="ＭＳ ゴシック"/>
                <a:cs typeface="ＭＳ ゴシック"/>
              </a:rPr>
              <a:t>DESIGN,</a:t>
            </a:r>
          </a:p>
          <a:p>
            <a:pPr algn="r"/>
            <a:r>
              <a:rPr lang="en-US" sz="1800" b="1" dirty="0">
                <a:solidFill>
                  <a:srgbClr val="13254A"/>
                </a:solidFill>
                <a:latin typeface="+mn-lt"/>
                <a:ea typeface="ＭＳ ゴシック"/>
                <a:cs typeface="ＭＳ ゴシック"/>
              </a:rPr>
              <a:t>DEVELOPMENT</a:t>
            </a:r>
          </a:p>
          <a:p>
            <a:pPr algn="r"/>
            <a:r>
              <a:rPr lang="en-US" sz="1800" b="1" dirty="0">
                <a:solidFill>
                  <a:srgbClr val="13254A"/>
                </a:solidFill>
                <a:latin typeface="+mn-lt"/>
                <a:ea typeface="ＭＳ ゴシック"/>
                <a:cs typeface="ＭＳ ゴシック"/>
              </a:rPr>
              <a:t>&amp; CONFIG,</a:t>
            </a:r>
          </a:p>
          <a:p>
            <a:pPr algn="r"/>
            <a:r>
              <a:rPr lang="en-US" sz="1800" b="1" dirty="0">
                <a:solidFill>
                  <a:srgbClr val="13254A"/>
                </a:solidFill>
                <a:latin typeface="+mn-lt"/>
                <a:ea typeface="ＭＳ ゴシック"/>
                <a:cs typeface="ＭＳ ゴシック"/>
              </a:rPr>
              <a:t>STAGING</a:t>
            </a:r>
          </a:p>
          <a:p>
            <a:pPr algn="r"/>
            <a:r>
              <a:rPr lang="en-US" sz="1800" b="1" dirty="0">
                <a:solidFill>
                  <a:srgbClr val="13254A"/>
                </a:solidFill>
                <a:latin typeface="+mn-lt"/>
                <a:ea typeface="ＭＳ ゴシック"/>
                <a:cs typeface="ＭＳ ゴシック"/>
              </a:rPr>
              <a:t>DEPLOYMENT…</a:t>
            </a:r>
          </a:p>
        </p:txBody>
      </p:sp>
      <p:cxnSp>
        <p:nvCxnSpPr>
          <p:cNvPr id="23" name="Straight Connector 22">
            <a:extLst>
              <a:ext uri="{FF2B5EF4-FFF2-40B4-BE49-F238E27FC236}">
                <a16:creationId xmlns:a16="http://schemas.microsoft.com/office/drawing/2014/main" id="{86724C2D-5168-41CD-889C-CA813AA48667}"/>
              </a:ext>
            </a:extLst>
          </p:cNvPr>
          <p:cNvCxnSpPr>
            <a:cxnSpLocks/>
          </p:cNvCxnSpPr>
          <p:nvPr/>
        </p:nvCxnSpPr>
        <p:spPr>
          <a:xfrm flipV="1">
            <a:off x="-1650484" y="1752502"/>
            <a:ext cx="4696932" cy="30052"/>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70999E9-311D-440E-869C-00DF0DB847E1}"/>
              </a:ext>
            </a:extLst>
          </p:cNvPr>
          <p:cNvCxnSpPr>
            <a:cxnSpLocks/>
          </p:cNvCxnSpPr>
          <p:nvPr/>
        </p:nvCxnSpPr>
        <p:spPr>
          <a:xfrm>
            <a:off x="5212262" y="1721827"/>
            <a:ext cx="7076872" cy="0"/>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331925D-8A65-4A6F-B5BF-A5F2D07AB2C6}"/>
              </a:ext>
            </a:extLst>
          </p:cNvPr>
          <p:cNvCxnSpPr>
            <a:cxnSpLocks/>
          </p:cNvCxnSpPr>
          <p:nvPr/>
        </p:nvCxnSpPr>
        <p:spPr>
          <a:xfrm>
            <a:off x="3031525" y="1743964"/>
            <a:ext cx="518641" cy="590209"/>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45C426B-5BB4-4CAF-BD3D-DA82724A507B}"/>
              </a:ext>
            </a:extLst>
          </p:cNvPr>
          <p:cNvCxnSpPr>
            <a:cxnSpLocks/>
          </p:cNvCxnSpPr>
          <p:nvPr/>
        </p:nvCxnSpPr>
        <p:spPr>
          <a:xfrm flipH="1">
            <a:off x="4613156" y="1715309"/>
            <a:ext cx="613412" cy="618864"/>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pic>
        <p:nvPicPr>
          <p:cNvPr id="28" name="Graphic 27">
            <a:extLst>
              <a:ext uri="{FF2B5EF4-FFF2-40B4-BE49-F238E27FC236}">
                <a16:creationId xmlns:a16="http://schemas.microsoft.com/office/drawing/2014/main" id="{65CCE41C-2038-4FF1-A1FC-7C6C376F1C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4390" y="2133517"/>
            <a:ext cx="2743200" cy="2743200"/>
          </a:xfrm>
          <a:prstGeom prst="rect">
            <a:avLst/>
          </a:prstGeom>
        </p:spPr>
      </p:pic>
      <p:pic>
        <p:nvPicPr>
          <p:cNvPr id="30" name="Graphic 29">
            <a:extLst>
              <a:ext uri="{FF2B5EF4-FFF2-40B4-BE49-F238E27FC236}">
                <a16:creationId xmlns:a16="http://schemas.microsoft.com/office/drawing/2014/main" id="{B58D2233-73FD-46B3-95D1-87472366B0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51899" y="3831863"/>
            <a:ext cx="3349685" cy="788161"/>
          </a:xfrm>
          <a:prstGeom prst="rect">
            <a:avLst/>
          </a:prstGeom>
        </p:spPr>
      </p:pic>
      <p:grpSp>
        <p:nvGrpSpPr>
          <p:cNvPr id="31" name="Group 30">
            <a:extLst>
              <a:ext uri="{FF2B5EF4-FFF2-40B4-BE49-F238E27FC236}">
                <a16:creationId xmlns:a16="http://schemas.microsoft.com/office/drawing/2014/main" id="{195A7F0D-DBA1-4FBE-A2A1-13E3B7171F24}"/>
              </a:ext>
            </a:extLst>
          </p:cNvPr>
          <p:cNvGrpSpPr/>
          <p:nvPr/>
        </p:nvGrpSpPr>
        <p:grpSpPr>
          <a:xfrm>
            <a:off x="6774506" y="2304599"/>
            <a:ext cx="4537264" cy="3033873"/>
            <a:chOff x="897029" y="2266116"/>
            <a:chExt cx="4590118" cy="3069214"/>
          </a:xfrm>
        </p:grpSpPr>
        <p:sp>
          <p:nvSpPr>
            <p:cNvPr id="32" name="Rectangle 31">
              <a:extLst>
                <a:ext uri="{FF2B5EF4-FFF2-40B4-BE49-F238E27FC236}">
                  <a16:creationId xmlns:a16="http://schemas.microsoft.com/office/drawing/2014/main" id="{E09ED075-11AF-4267-9C2F-1E9B90E64887}"/>
                </a:ext>
              </a:extLst>
            </p:cNvPr>
            <p:cNvSpPr/>
            <p:nvPr/>
          </p:nvSpPr>
          <p:spPr>
            <a:xfrm>
              <a:off x="897029" y="4892919"/>
              <a:ext cx="4590118" cy="442411"/>
            </a:xfrm>
            <a:prstGeom prst="rect">
              <a:avLst/>
            </a:prstGeom>
          </p:spPr>
          <p:txBody>
            <a:bodyPr wrap="square">
              <a:spAutoFit/>
            </a:bodyPr>
            <a:lstStyle/>
            <a:p>
              <a:pPr algn="ctr"/>
              <a:r>
                <a:rPr lang="en-US" b="1" dirty="0">
                  <a:solidFill>
                    <a:srgbClr val="16254C"/>
                  </a:solidFill>
                </a:rPr>
                <a:t>Performance Monitoring Automation</a:t>
              </a:r>
            </a:p>
          </p:txBody>
        </p:sp>
        <p:pic>
          <p:nvPicPr>
            <p:cNvPr id="33" name="Picture 32" descr="Screen Shot 2019-04-18 at 5.18.02 PM.png">
              <a:extLst>
                <a:ext uri="{FF2B5EF4-FFF2-40B4-BE49-F238E27FC236}">
                  <a16:creationId xmlns:a16="http://schemas.microsoft.com/office/drawing/2014/main" id="{C627524D-FC6A-4B9B-975B-11FEC332E189}"/>
                </a:ext>
              </a:extLst>
            </p:cNvPr>
            <p:cNvPicPr>
              <a:picLocks noChangeAspect="1"/>
            </p:cNvPicPr>
            <p:nvPr/>
          </p:nvPicPr>
          <p:blipFill>
            <a:blip r:embed="rId7"/>
            <a:stretch>
              <a:fillRect/>
            </a:stretch>
          </p:blipFill>
          <p:spPr>
            <a:xfrm>
              <a:off x="2201722" y="2266116"/>
              <a:ext cx="1809801" cy="1673110"/>
            </a:xfrm>
            <a:prstGeom prst="rect">
              <a:avLst/>
            </a:prstGeom>
          </p:spPr>
        </p:pic>
      </p:grpSp>
      <p:pic>
        <p:nvPicPr>
          <p:cNvPr id="42" name="Picture 41">
            <a:extLst>
              <a:ext uri="{FF2B5EF4-FFF2-40B4-BE49-F238E27FC236}">
                <a16:creationId xmlns:a16="http://schemas.microsoft.com/office/drawing/2014/main" id="{EFFA1CDD-896D-4C32-98AA-6CDA75860F3B}"/>
              </a:ext>
            </a:extLst>
          </p:cNvPr>
          <p:cNvPicPr>
            <a:picLocks noChangeAspect="1"/>
          </p:cNvPicPr>
          <p:nvPr/>
        </p:nvPicPr>
        <p:blipFill>
          <a:blip r:embed="rId8"/>
          <a:stretch>
            <a:fillRect/>
          </a:stretch>
        </p:blipFill>
        <p:spPr>
          <a:xfrm>
            <a:off x="3455327" y="714258"/>
            <a:ext cx="1103077" cy="1537115"/>
          </a:xfrm>
          <a:prstGeom prst="rect">
            <a:avLst/>
          </a:prstGeom>
        </p:spPr>
      </p:pic>
    </p:spTree>
    <p:extLst>
      <p:ext uri="{BB962C8B-B14F-4D97-AF65-F5344CB8AC3E}">
        <p14:creationId xmlns:p14="http://schemas.microsoft.com/office/powerpoint/2010/main" val="179556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F8066FD7-A426-46E9-8102-DD2E697ED4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2643" y="-1381834"/>
            <a:ext cx="5418440" cy="3828946"/>
          </a:xfrm>
          <a:prstGeom prst="rect">
            <a:avLst/>
          </a:prstGeom>
        </p:spPr>
      </p:pic>
      <p:sp>
        <p:nvSpPr>
          <p:cNvPr id="2" name="Text Placeholder 1"/>
          <p:cNvSpPr>
            <a:spLocks noGrp="1"/>
          </p:cNvSpPr>
          <p:nvPr>
            <p:ph type="body" idx="1"/>
          </p:nvPr>
        </p:nvSpPr>
        <p:spPr>
          <a:xfrm>
            <a:off x="420310" y="1245000"/>
            <a:ext cx="4689342" cy="800967"/>
          </a:xfrm>
        </p:spPr>
        <p:txBody>
          <a:bodyPr>
            <a:noAutofit/>
          </a:bodyPr>
          <a:lstStyle/>
          <a:p>
            <a:r>
              <a:rPr lang="en-US" sz="2200" b="1" dirty="0">
                <a:solidFill>
                  <a:srgbClr val="13254A"/>
                </a:solidFill>
                <a:latin typeface="+mn-lt"/>
                <a:ea typeface="ＭＳ ゴシック"/>
                <a:cs typeface="ＭＳ ゴシック"/>
              </a:rPr>
              <a:t>DESIGN|CONFIGURATION|DEPLOYMENT</a:t>
            </a:r>
          </a:p>
        </p:txBody>
      </p:sp>
      <p:sp>
        <p:nvSpPr>
          <p:cNvPr id="7" name="Title 6"/>
          <p:cNvSpPr>
            <a:spLocks noGrp="1"/>
          </p:cNvSpPr>
          <p:nvPr>
            <p:ph type="title"/>
          </p:nvPr>
        </p:nvSpPr>
        <p:spPr>
          <a:xfrm>
            <a:off x="4029390" y="108609"/>
            <a:ext cx="9204290" cy="914400"/>
          </a:xfrm>
        </p:spPr>
        <p:txBody>
          <a:bodyPr/>
          <a:lstStyle/>
          <a:p>
            <a:r>
              <a:rPr lang="en-US" sz="3200" b="1" dirty="0">
                <a:solidFill>
                  <a:srgbClr val="13254A"/>
                </a:solidFill>
                <a:latin typeface="+mn-lt"/>
              </a:rPr>
              <a:t>automates monitoring &amp; operations workflows</a:t>
            </a:r>
            <a:endParaRPr lang="en-US" sz="3200" b="1" dirty="0">
              <a:latin typeface="Avenir Roman" panose="02000503020000020003" pitchFamily="2" charset="0"/>
            </a:endParaRPr>
          </a:p>
        </p:txBody>
      </p:sp>
      <p:sp>
        <p:nvSpPr>
          <p:cNvPr id="16" name="Text Placeholder 1"/>
          <p:cNvSpPr txBox="1">
            <a:spLocks/>
          </p:cNvSpPr>
          <p:nvPr/>
        </p:nvSpPr>
        <p:spPr>
          <a:xfrm>
            <a:off x="7748402" y="1277539"/>
            <a:ext cx="4335842" cy="639621"/>
          </a:xfrm>
          <a:prstGeom prst="rect">
            <a:avLst/>
          </a:prstGeom>
        </p:spPr>
        <p:txBody>
          <a:bodyPr vert="horz" wrap="none" lIns="91440" tIns="45720" rIns="91440" bIns="45720" rtlCol="0" anchor="ctr" anchorCtr="0">
            <a:normAutofit/>
          </a:bodyPr>
          <a:lstStyle/>
          <a:p>
            <a:pPr marL="347663" marR="0" lvl="0" indent="-347663" algn="l" defTabSz="914400" rtl="0" eaLnBrk="1" fontAlgn="auto" latinLnBrk="0" hangingPunct="1">
              <a:lnSpc>
                <a:spcPct val="120000"/>
              </a:lnSpc>
              <a:spcBef>
                <a:spcPts val="600"/>
              </a:spcBef>
              <a:spcAft>
                <a:spcPts val="0"/>
              </a:spcAft>
              <a:buClrTx/>
              <a:buSzTx/>
              <a:buFontTx/>
              <a:buNone/>
              <a:tabLst/>
              <a:defRPr/>
            </a:pPr>
            <a:r>
              <a:rPr kumimoji="0" lang="en-US" sz="2200" b="1" i="0" u="none" strike="noStrike" kern="1200" cap="none" spc="0" normalizeH="0" baseline="0" noProof="0" dirty="0">
                <a:ln>
                  <a:noFill/>
                </a:ln>
                <a:solidFill>
                  <a:srgbClr val="13254A"/>
                </a:solidFill>
                <a:effectLst/>
                <a:uLnTx/>
                <a:uFillTx/>
                <a:ea typeface="ＭＳ ゴシック"/>
                <a:cs typeface="ＭＳ ゴシック"/>
              </a:rPr>
              <a:t>OPERATIONS &amp; MONITORING</a:t>
            </a:r>
          </a:p>
        </p:txBody>
      </p:sp>
      <p:sp>
        <p:nvSpPr>
          <p:cNvPr id="20" name="Rectangle 19"/>
          <p:cNvSpPr/>
          <p:nvPr/>
        </p:nvSpPr>
        <p:spPr>
          <a:xfrm>
            <a:off x="8449960" y="4059591"/>
            <a:ext cx="1769880" cy="369332"/>
          </a:xfrm>
          <a:prstGeom prst="rect">
            <a:avLst/>
          </a:prstGeom>
        </p:spPr>
        <p:txBody>
          <a:bodyPr wrap="square">
            <a:spAutoFit/>
          </a:bodyPr>
          <a:lstStyle/>
          <a:p>
            <a:pPr algn="ctr"/>
            <a:r>
              <a:rPr lang="en-US" i="1" dirty="0">
                <a:solidFill>
                  <a:srgbClr val="EE2A57"/>
                </a:solidFill>
              </a:rPr>
              <a:t>We do this.</a:t>
            </a:r>
          </a:p>
        </p:txBody>
      </p:sp>
      <p:pic>
        <p:nvPicPr>
          <p:cNvPr id="14" name="Graphic 13">
            <a:extLst>
              <a:ext uri="{FF2B5EF4-FFF2-40B4-BE49-F238E27FC236}">
                <a16:creationId xmlns:a16="http://schemas.microsoft.com/office/drawing/2014/main" id="{DC6BA5F8-4035-AC42-9BAB-A3D41EB717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06707" y="4726669"/>
            <a:ext cx="1716486" cy="1716486"/>
          </a:xfrm>
          <a:prstGeom prst="rect">
            <a:avLst/>
          </a:prstGeom>
        </p:spPr>
      </p:pic>
      <p:pic>
        <p:nvPicPr>
          <p:cNvPr id="18" name="Graphic 17">
            <a:extLst>
              <a:ext uri="{FF2B5EF4-FFF2-40B4-BE49-F238E27FC236}">
                <a16:creationId xmlns:a16="http://schemas.microsoft.com/office/drawing/2014/main" id="{02F2C986-CA1A-E349-B930-936DF0A49B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1344" y="4585215"/>
            <a:ext cx="2185919" cy="2185919"/>
          </a:xfrm>
          <a:prstGeom prst="rect">
            <a:avLst/>
          </a:prstGeom>
        </p:spPr>
      </p:pic>
      <p:pic>
        <p:nvPicPr>
          <p:cNvPr id="30" name="Picture 29" descr="Screen Shot 2019-04-18 at 5.18.02 PM.png">
            <a:extLst>
              <a:ext uri="{FF2B5EF4-FFF2-40B4-BE49-F238E27FC236}">
                <a16:creationId xmlns:a16="http://schemas.microsoft.com/office/drawing/2014/main" id="{F09B416A-2E11-F043-A356-3958ECE9F9DD}"/>
              </a:ext>
            </a:extLst>
          </p:cNvPr>
          <p:cNvPicPr>
            <a:picLocks noChangeAspect="1"/>
          </p:cNvPicPr>
          <p:nvPr/>
        </p:nvPicPr>
        <p:blipFill>
          <a:blip r:embed="rId6"/>
          <a:stretch>
            <a:fillRect/>
          </a:stretch>
        </p:blipFill>
        <p:spPr>
          <a:xfrm>
            <a:off x="5544453" y="1136249"/>
            <a:ext cx="1385169" cy="1280549"/>
          </a:xfrm>
          <a:prstGeom prst="rect">
            <a:avLst/>
          </a:prstGeom>
        </p:spPr>
      </p:pic>
      <p:cxnSp>
        <p:nvCxnSpPr>
          <p:cNvPr id="22" name="Straight Connector 21">
            <a:extLst>
              <a:ext uri="{FF2B5EF4-FFF2-40B4-BE49-F238E27FC236}">
                <a16:creationId xmlns:a16="http://schemas.microsoft.com/office/drawing/2014/main" id="{98071424-D434-4DDB-BD87-10BD90800802}"/>
              </a:ext>
            </a:extLst>
          </p:cNvPr>
          <p:cNvCxnSpPr>
            <a:cxnSpLocks/>
          </p:cNvCxnSpPr>
          <p:nvPr/>
        </p:nvCxnSpPr>
        <p:spPr>
          <a:xfrm flipV="1">
            <a:off x="533400" y="1807199"/>
            <a:ext cx="4696932" cy="30052"/>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A4AE9AD-2BDD-4677-8E6F-36EC8CAA00E3}"/>
              </a:ext>
            </a:extLst>
          </p:cNvPr>
          <p:cNvCxnSpPr>
            <a:cxnSpLocks/>
          </p:cNvCxnSpPr>
          <p:nvPr/>
        </p:nvCxnSpPr>
        <p:spPr>
          <a:xfrm>
            <a:off x="7396146" y="1776524"/>
            <a:ext cx="3877508" cy="0"/>
          </a:xfrm>
          <a:prstGeom prst="line">
            <a:avLst/>
          </a:prstGeom>
          <a:ln w="41275">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E224B5B-0A7D-4F31-ADAE-7CEFA61CBFC6}"/>
              </a:ext>
            </a:extLst>
          </p:cNvPr>
          <p:cNvCxnSpPr>
            <a:cxnSpLocks/>
          </p:cNvCxnSpPr>
          <p:nvPr/>
        </p:nvCxnSpPr>
        <p:spPr>
          <a:xfrm>
            <a:off x="5215409" y="1798661"/>
            <a:ext cx="518641" cy="590209"/>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6E7179B-20F0-4FA3-9416-D481A174519A}"/>
              </a:ext>
            </a:extLst>
          </p:cNvPr>
          <p:cNvCxnSpPr>
            <a:cxnSpLocks/>
          </p:cNvCxnSpPr>
          <p:nvPr/>
        </p:nvCxnSpPr>
        <p:spPr>
          <a:xfrm flipH="1">
            <a:off x="6797040" y="1770006"/>
            <a:ext cx="613412" cy="618864"/>
          </a:xfrm>
          <a:prstGeom prst="line">
            <a:avLst/>
          </a:prstGeom>
          <a:ln w="44450">
            <a:solidFill>
              <a:srgbClr val="13254A"/>
            </a:solidFill>
          </a:ln>
        </p:spPr>
        <p:style>
          <a:lnRef idx="1">
            <a:schemeClr val="accent1"/>
          </a:lnRef>
          <a:fillRef idx="0">
            <a:schemeClr val="accent1"/>
          </a:fillRef>
          <a:effectRef idx="0">
            <a:schemeClr val="accent1"/>
          </a:effectRef>
          <a:fontRef idx="minor">
            <a:schemeClr val="tx1"/>
          </a:fontRef>
        </p:style>
      </p:cxnSp>
      <p:pic>
        <p:nvPicPr>
          <p:cNvPr id="33" name="Graphic 32">
            <a:extLst>
              <a:ext uri="{FF2B5EF4-FFF2-40B4-BE49-F238E27FC236}">
                <a16:creationId xmlns:a16="http://schemas.microsoft.com/office/drawing/2014/main" id="{15725EFE-A894-43DA-99D5-4D029CAE46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38278" y="1645483"/>
            <a:ext cx="3512915" cy="3512915"/>
          </a:xfrm>
          <a:prstGeom prst="rect">
            <a:avLst/>
          </a:prstGeom>
        </p:spPr>
      </p:pic>
      <p:pic>
        <p:nvPicPr>
          <p:cNvPr id="34" name="Picture 33">
            <a:extLst>
              <a:ext uri="{FF2B5EF4-FFF2-40B4-BE49-F238E27FC236}">
                <a16:creationId xmlns:a16="http://schemas.microsoft.com/office/drawing/2014/main" id="{F2DFB1D1-0EFD-4FDD-B06E-A799FE3364B4}"/>
              </a:ext>
            </a:extLst>
          </p:cNvPr>
          <p:cNvPicPr>
            <a:picLocks noChangeAspect="1"/>
          </p:cNvPicPr>
          <p:nvPr/>
        </p:nvPicPr>
        <p:blipFill>
          <a:blip r:embed="rId8"/>
          <a:stretch>
            <a:fillRect/>
          </a:stretch>
        </p:blipFill>
        <p:spPr>
          <a:xfrm>
            <a:off x="4089703" y="2263555"/>
            <a:ext cx="4294668" cy="4294668"/>
          </a:xfrm>
          <a:prstGeom prst="rect">
            <a:avLst/>
          </a:prstGeom>
        </p:spPr>
      </p:pic>
    </p:spTree>
    <p:extLst>
      <p:ext uri="{BB962C8B-B14F-4D97-AF65-F5344CB8AC3E}">
        <p14:creationId xmlns:p14="http://schemas.microsoft.com/office/powerpoint/2010/main" val="339828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2AC432-ED21-1F4A-8D5C-5DA6D6F99FA7}"/>
              </a:ext>
            </a:extLst>
          </p:cNvPr>
          <p:cNvSpPr>
            <a:spLocks noGrp="1"/>
          </p:cNvSpPr>
          <p:nvPr>
            <p:ph type="title"/>
          </p:nvPr>
        </p:nvSpPr>
        <p:spPr/>
        <p:txBody>
          <a:bodyPr/>
          <a:lstStyle/>
          <a:p>
            <a:r>
              <a:rPr lang="en-US" dirty="0"/>
              <a:t> </a:t>
            </a:r>
          </a:p>
        </p:txBody>
      </p:sp>
      <p:sp>
        <p:nvSpPr>
          <p:cNvPr id="6" name="Text Placeholder 5">
            <a:extLst>
              <a:ext uri="{FF2B5EF4-FFF2-40B4-BE49-F238E27FC236}">
                <a16:creationId xmlns:a16="http://schemas.microsoft.com/office/drawing/2014/main" id="{BADBD054-8478-5044-89CF-FC493895E7D8}"/>
              </a:ext>
            </a:extLst>
          </p:cNvPr>
          <p:cNvSpPr>
            <a:spLocks noGrp="1"/>
          </p:cNvSpPr>
          <p:nvPr>
            <p:ph type="body" idx="1"/>
          </p:nvPr>
        </p:nvSpPr>
        <p:spPr/>
        <p:txBody>
          <a:bodyPr/>
          <a:lstStyle/>
          <a:p>
            <a:r>
              <a:rPr lang="en-US" dirty="0"/>
              <a:t> </a:t>
            </a:r>
          </a:p>
        </p:txBody>
      </p:sp>
      <p:sp>
        <p:nvSpPr>
          <p:cNvPr id="34" name="Rectangle 33">
            <a:extLst>
              <a:ext uri="{FF2B5EF4-FFF2-40B4-BE49-F238E27FC236}">
                <a16:creationId xmlns:a16="http://schemas.microsoft.com/office/drawing/2014/main" id="{B8D2E526-3209-5A4F-B822-0F4A8F5D81F6}"/>
              </a:ext>
            </a:extLst>
          </p:cNvPr>
          <p:cNvSpPr/>
          <p:nvPr/>
        </p:nvSpPr>
        <p:spPr>
          <a:xfrm>
            <a:off x="1547447" y="4053470"/>
            <a:ext cx="3547068" cy="1200329"/>
          </a:xfrm>
          <a:prstGeom prst="rect">
            <a:avLst/>
          </a:prstGeom>
          <a:solidFill>
            <a:srgbClr val="0090B5"/>
          </a:solidFill>
        </p:spPr>
        <p:txBody>
          <a:bodyPr wrap="square">
            <a:spAutoFit/>
          </a:bodyPr>
          <a:lstStyle/>
          <a:p>
            <a:pPr algn="ctr"/>
            <a:r>
              <a:rPr lang="en-US" b="1" i="1" dirty="0" err="1">
                <a:solidFill>
                  <a:schemeClr val="bg1"/>
                </a:solidFill>
              </a:rPr>
              <a:t>te·lem·e·try</a:t>
            </a:r>
            <a:r>
              <a:rPr lang="en-US" b="1" i="1" dirty="0">
                <a:solidFill>
                  <a:schemeClr val="bg1"/>
                </a:solidFill>
              </a:rPr>
              <a:t> </a:t>
            </a:r>
            <a:r>
              <a:rPr lang="en-US" i="1" dirty="0">
                <a:solidFill>
                  <a:schemeClr val="bg1"/>
                </a:solidFill>
              </a:rPr>
              <a:t>/</a:t>
            </a:r>
            <a:r>
              <a:rPr lang="en-US" i="1" dirty="0" err="1">
                <a:solidFill>
                  <a:schemeClr val="bg1"/>
                </a:solidFill>
              </a:rPr>
              <a:t>təˈlemətrē</a:t>
            </a:r>
            <a:r>
              <a:rPr lang="en-US" i="1" dirty="0">
                <a:solidFill>
                  <a:schemeClr val="bg1"/>
                </a:solidFill>
              </a:rPr>
              <a:t>/: automated collection and analysis of high-quality measurements directly from elements. </a:t>
            </a:r>
          </a:p>
        </p:txBody>
      </p:sp>
      <p:sp>
        <p:nvSpPr>
          <p:cNvPr id="48" name="Rectangle 47">
            <a:extLst>
              <a:ext uri="{FF2B5EF4-FFF2-40B4-BE49-F238E27FC236}">
                <a16:creationId xmlns:a16="http://schemas.microsoft.com/office/drawing/2014/main" id="{FBF7FD7F-3F27-1B41-BC03-C8489CA417A7}"/>
              </a:ext>
            </a:extLst>
          </p:cNvPr>
          <p:cNvSpPr/>
          <p:nvPr/>
        </p:nvSpPr>
        <p:spPr>
          <a:xfrm>
            <a:off x="6746113" y="4683918"/>
            <a:ext cx="5019229" cy="1631216"/>
          </a:xfrm>
          <a:prstGeom prst="rect">
            <a:avLst/>
          </a:prstGeom>
        </p:spPr>
        <p:txBody>
          <a:bodyPr wrap="square">
            <a:spAutoFit/>
          </a:bodyPr>
          <a:lstStyle/>
          <a:p>
            <a:r>
              <a:rPr lang="en-US" sz="2000" b="1" dirty="0"/>
              <a:t>SaaS automation that automatically: </a:t>
            </a:r>
          </a:p>
          <a:p>
            <a:pPr marL="342900" indent="-342900">
              <a:buFont typeface="Arial" panose="020B0604020202020204" pitchFamily="34" charset="0"/>
              <a:buChar char="•"/>
            </a:pPr>
            <a:r>
              <a:rPr lang="en-US" sz="2000" dirty="0"/>
              <a:t>Discovers infrastructure,</a:t>
            </a:r>
          </a:p>
          <a:p>
            <a:pPr marL="342900" indent="-342900">
              <a:buFont typeface="Arial" panose="020B0604020202020204" pitchFamily="34" charset="0"/>
              <a:buChar char="•"/>
            </a:pPr>
            <a:r>
              <a:rPr lang="en-US" sz="2000" dirty="0"/>
              <a:t>Reasons on the data, </a:t>
            </a:r>
          </a:p>
          <a:p>
            <a:pPr marL="342900" indent="-342900">
              <a:buFont typeface="Arial" panose="020B0604020202020204" pitchFamily="34" charset="0"/>
              <a:buChar char="•"/>
            </a:pPr>
            <a:r>
              <a:rPr lang="en-US" sz="2000" dirty="0"/>
              <a:t>Infers intent on new &amp; existing systems,</a:t>
            </a:r>
          </a:p>
          <a:p>
            <a:pPr marL="342900" indent="-342900">
              <a:buFont typeface="Arial" panose="020B0604020202020204" pitchFamily="34" charset="0"/>
              <a:buChar char="•"/>
            </a:pPr>
            <a:r>
              <a:rPr lang="en-US" sz="2000" dirty="0"/>
              <a:t>Monitors availability &amp; reliability</a:t>
            </a:r>
          </a:p>
        </p:txBody>
      </p:sp>
      <p:pic>
        <p:nvPicPr>
          <p:cNvPr id="36" name="Graphic 35">
            <a:extLst>
              <a:ext uri="{FF2B5EF4-FFF2-40B4-BE49-F238E27FC236}">
                <a16:creationId xmlns:a16="http://schemas.microsoft.com/office/drawing/2014/main" id="{366691B8-1A6C-4C40-B52E-994D87C5AF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23769" y="2116724"/>
            <a:ext cx="3388704" cy="797342"/>
          </a:xfrm>
          <a:prstGeom prst="rect">
            <a:avLst/>
          </a:prstGeom>
        </p:spPr>
      </p:pic>
      <p:grpSp>
        <p:nvGrpSpPr>
          <p:cNvPr id="37" name="Group 36">
            <a:extLst>
              <a:ext uri="{FF2B5EF4-FFF2-40B4-BE49-F238E27FC236}">
                <a16:creationId xmlns:a16="http://schemas.microsoft.com/office/drawing/2014/main" id="{6B00AE59-3298-4F82-BF93-1F2C9D618E46}"/>
              </a:ext>
            </a:extLst>
          </p:cNvPr>
          <p:cNvGrpSpPr/>
          <p:nvPr/>
        </p:nvGrpSpPr>
        <p:grpSpPr>
          <a:xfrm>
            <a:off x="1351593" y="589459"/>
            <a:ext cx="3927539" cy="2693939"/>
            <a:chOff x="1142852" y="2266116"/>
            <a:chExt cx="3927539" cy="2693939"/>
          </a:xfrm>
        </p:grpSpPr>
        <p:sp>
          <p:nvSpPr>
            <p:cNvPr id="38" name="Rectangle 37">
              <a:extLst>
                <a:ext uri="{FF2B5EF4-FFF2-40B4-BE49-F238E27FC236}">
                  <a16:creationId xmlns:a16="http://schemas.microsoft.com/office/drawing/2014/main" id="{055166D2-4E40-4386-867B-45D10EE4EC67}"/>
                </a:ext>
              </a:extLst>
            </p:cNvPr>
            <p:cNvSpPr/>
            <p:nvPr/>
          </p:nvSpPr>
          <p:spPr>
            <a:xfrm>
              <a:off x="1142852" y="4590723"/>
              <a:ext cx="3927539" cy="369332"/>
            </a:xfrm>
            <a:prstGeom prst="rect">
              <a:avLst/>
            </a:prstGeom>
          </p:spPr>
          <p:txBody>
            <a:bodyPr wrap="square">
              <a:spAutoFit/>
            </a:bodyPr>
            <a:lstStyle/>
            <a:p>
              <a:pPr algn="ctr"/>
              <a:r>
                <a:rPr lang="en-US" b="1" dirty="0">
                  <a:solidFill>
                    <a:srgbClr val="16254C"/>
                  </a:solidFill>
                </a:rPr>
                <a:t>Performance Monitoring Automation</a:t>
              </a:r>
            </a:p>
          </p:txBody>
        </p:sp>
        <p:pic>
          <p:nvPicPr>
            <p:cNvPr id="39" name="Picture 38" descr="Screen Shot 2019-04-18 at 5.18.02 PM.png">
              <a:extLst>
                <a:ext uri="{FF2B5EF4-FFF2-40B4-BE49-F238E27FC236}">
                  <a16:creationId xmlns:a16="http://schemas.microsoft.com/office/drawing/2014/main" id="{3D4A4741-8B40-4411-B07A-E4F1EA93994F}"/>
                </a:ext>
              </a:extLst>
            </p:cNvPr>
            <p:cNvPicPr>
              <a:picLocks noChangeAspect="1"/>
            </p:cNvPicPr>
            <p:nvPr/>
          </p:nvPicPr>
          <p:blipFill>
            <a:blip r:embed="rId4"/>
            <a:stretch>
              <a:fillRect/>
            </a:stretch>
          </p:blipFill>
          <p:spPr>
            <a:xfrm>
              <a:off x="2201722" y="2266116"/>
              <a:ext cx="1809801" cy="1673110"/>
            </a:xfrm>
            <a:prstGeom prst="rect">
              <a:avLst/>
            </a:prstGeom>
          </p:spPr>
        </p:pic>
      </p:grpSp>
      <p:grpSp>
        <p:nvGrpSpPr>
          <p:cNvPr id="58" name="Group 57">
            <a:extLst>
              <a:ext uri="{FF2B5EF4-FFF2-40B4-BE49-F238E27FC236}">
                <a16:creationId xmlns:a16="http://schemas.microsoft.com/office/drawing/2014/main" id="{13262BF2-D248-475D-A712-2BAD4988748B}"/>
              </a:ext>
            </a:extLst>
          </p:cNvPr>
          <p:cNvGrpSpPr/>
          <p:nvPr/>
        </p:nvGrpSpPr>
        <p:grpSpPr>
          <a:xfrm>
            <a:off x="6746113" y="1927950"/>
            <a:ext cx="4372951" cy="2697188"/>
            <a:chOff x="5735287" y="3429000"/>
            <a:chExt cx="4372951" cy="2697188"/>
          </a:xfrm>
        </p:grpSpPr>
        <p:sp>
          <p:nvSpPr>
            <p:cNvPr id="59" name="Rectangle 58">
              <a:extLst>
                <a:ext uri="{FF2B5EF4-FFF2-40B4-BE49-F238E27FC236}">
                  <a16:creationId xmlns:a16="http://schemas.microsoft.com/office/drawing/2014/main" id="{EE46E758-8518-47F8-8547-46070509CFB4}"/>
                </a:ext>
              </a:extLst>
            </p:cNvPr>
            <p:cNvSpPr/>
            <p:nvPr/>
          </p:nvSpPr>
          <p:spPr>
            <a:xfrm>
              <a:off x="5773244" y="5293217"/>
              <a:ext cx="1021329" cy="463639"/>
            </a:xfrm>
            <a:prstGeom prst="rect">
              <a:avLst/>
            </a:prstGeom>
            <a:solidFill>
              <a:srgbClr val="99C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0C859B33-C9EF-49F6-85FB-65733D1E867E}"/>
                </a:ext>
              </a:extLst>
            </p:cNvPr>
            <p:cNvSpPr/>
            <p:nvPr/>
          </p:nvSpPr>
          <p:spPr>
            <a:xfrm>
              <a:off x="5773243" y="4797227"/>
              <a:ext cx="322757" cy="46363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2AAA64B-974D-44BF-8585-0276F7756E09}"/>
                </a:ext>
              </a:extLst>
            </p:cNvPr>
            <p:cNvSpPr/>
            <p:nvPr/>
          </p:nvSpPr>
          <p:spPr>
            <a:xfrm>
              <a:off x="6120580" y="4797228"/>
              <a:ext cx="322757" cy="46363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2" name="Rectangle 61">
              <a:extLst>
                <a:ext uri="{FF2B5EF4-FFF2-40B4-BE49-F238E27FC236}">
                  <a16:creationId xmlns:a16="http://schemas.microsoft.com/office/drawing/2014/main" id="{6C3FEAD0-DBD1-4B0C-ACB9-9504A75788D3}"/>
                </a:ext>
              </a:extLst>
            </p:cNvPr>
            <p:cNvSpPr/>
            <p:nvPr/>
          </p:nvSpPr>
          <p:spPr>
            <a:xfrm>
              <a:off x="6467917" y="4797227"/>
              <a:ext cx="322757" cy="46363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3" name="Rectangle 62">
              <a:extLst>
                <a:ext uri="{FF2B5EF4-FFF2-40B4-BE49-F238E27FC236}">
                  <a16:creationId xmlns:a16="http://schemas.microsoft.com/office/drawing/2014/main" id="{FC08ECC7-5907-4F7F-94D0-C3430CD6C70B}"/>
                </a:ext>
              </a:extLst>
            </p:cNvPr>
            <p:cNvSpPr/>
            <p:nvPr/>
          </p:nvSpPr>
          <p:spPr>
            <a:xfrm>
              <a:off x="5735287" y="5756856"/>
              <a:ext cx="1093341" cy="369332"/>
            </a:xfrm>
            <a:prstGeom prst="rect">
              <a:avLst/>
            </a:prstGeom>
          </p:spPr>
          <p:txBody>
            <a:bodyPr wrap="square">
              <a:spAutoFit/>
            </a:bodyPr>
            <a:lstStyle/>
            <a:p>
              <a:pPr algn="ctr"/>
              <a:r>
                <a:rPr lang="en-US" b="1" dirty="0"/>
                <a:t>Compute</a:t>
              </a:r>
              <a:endParaRPr lang="en-US" dirty="0"/>
            </a:p>
          </p:txBody>
        </p:sp>
        <p:sp>
          <p:nvSpPr>
            <p:cNvPr id="64" name="Rectangle 63">
              <a:extLst>
                <a:ext uri="{FF2B5EF4-FFF2-40B4-BE49-F238E27FC236}">
                  <a16:creationId xmlns:a16="http://schemas.microsoft.com/office/drawing/2014/main" id="{BF158CBC-5A66-4DDF-94BC-7E57FA6F84D8}"/>
                </a:ext>
              </a:extLst>
            </p:cNvPr>
            <p:cNvSpPr/>
            <p:nvPr/>
          </p:nvSpPr>
          <p:spPr>
            <a:xfrm>
              <a:off x="7261179" y="4807000"/>
              <a:ext cx="1518345" cy="830997"/>
            </a:xfrm>
            <a:prstGeom prst="rect">
              <a:avLst/>
            </a:prstGeom>
          </p:spPr>
          <p:txBody>
            <a:bodyPr wrap="square">
              <a:spAutoFit/>
            </a:bodyPr>
            <a:lstStyle/>
            <a:p>
              <a:pPr algn="ctr"/>
              <a:r>
                <a:rPr lang="en-US" sz="4800" b="1" dirty="0">
                  <a:solidFill>
                    <a:srgbClr val="62AFC9"/>
                  </a:solidFill>
                </a:rPr>
                <a:t>&lt; … &gt;</a:t>
              </a:r>
            </a:p>
          </p:txBody>
        </p:sp>
        <p:sp>
          <p:nvSpPr>
            <p:cNvPr id="65" name="Rectangle 64">
              <a:extLst>
                <a:ext uri="{FF2B5EF4-FFF2-40B4-BE49-F238E27FC236}">
                  <a16:creationId xmlns:a16="http://schemas.microsoft.com/office/drawing/2014/main" id="{D4C55C4B-BDD1-4739-BF58-F7A72C29A345}"/>
                </a:ext>
              </a:extLst>
            </p:cNvPr>
            <p:cNvSpPr/>
            <p:nvPr/>
          </p:nvSpPr>
          <p:spPr>
            <a:xfrm>
              <a:off x="7473682" y="5756856"/>
              <a:ext cx="1093341" cy="369332"/>
            </a:xfrm>
            <a:prstGeom prst="rect">
              <a:avLst/>
            </a:prstGeom>
          </p:spPr>
          <p:txBody>
            <a:bodyPr wrap="square">
              <a:spAutoFit/>
            </a:bodyPr>
            <a:lstStyle/>
            <a:p>
              <a:pPr algn="ctr"/>
              <a:r>
                <a:rPr lang="en-US" b="1" dirty="0"/>
                <a:t>Network</a:t>
              </a:r>
              <a:endParaRPr lang="en-US" dirty="0"/>
            </a:p>
          </p:txBody>
        </p:sp>
        <p:sp>
          <p:nvSpPr>
            <p:cNvPr id="66" name="Can 49">
              <a:extLst>
                <a:ext uri="{FF2B5EF4-FFF2-40B4-BE49-F238E27FC236}">
                  <a16:creationId xmlns:a16="http://schemas.microsoft.com/office/drawing/2014/main" id="{CCA3C7E1-A827-4F12-A3C4-79855BC22932}"/>
                </a:ext>
              </a:extLst>
            </p:cNvPr>
            <p:cNvSpPr/>
            <p:nvPr/>
          </p:nvSpPr>
          <p:spPr>
            <a:xfrm>
              <a:off x="9059871" y="4807000"/>
              <a:ext cx="983193" cy="914400"/>
            </a:xfrm>
            <a:prstGeom prst="can">
              <a:avLst/>
            </a:prstGeom>
            <a:solidFill>
              <a:srgbClr val="EE2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E165B1FC-2A28-4CCF-BFA2-0E98A853572D}"/>
                </a:ext>
              </a:extLst>
            </p:cNvPr>
            <p:cNvSpPr/>
            <p:nvPr/>
          </p:nvSpPr>
          <p:spPr>
            <a:xfrm>
              <a:off x="9014897" y="5756856"/>
              <a:ext cx="1093341" cy="369332"/>
            </a:xfrm>
            <a:prstGeom prst="rect">
              <a:avLst/>
            </a:prstGeom>
          </p:spPr>
          <p:txBody>
            <a:bodyPr wrap="square">
              <a:spAutoFit/>
            </a:bodyPr>
            <a:lstStyle/>
            <a:p>
              <a:pPr algn="ctr"/>
              <a:r>
                <a:rPr lang="en-US" b="1" dirty="0"/>
                <a:t>Storage</a:t>
              </a:r>
              <a:endParaRPr lang="en-US" dirty="0"/>
            </a:p>
          </p:txBody>
        </p:sp>
        <p:pic>
          <p:nvPicPr>
            <p:cNvPr id="68" name="Picture 2">
              <a:extLst>
                <a:ext uri="{FF2B5EF4-FFF2-40B4-BE49-F238E27FC236}">
                  <a16:creationId xmlns:a16="http://schemas.microsoft.com/office/drawing/2014/main" id="{DD9E2E8E-569E-4E2C-ACB2-FE096D17FE37}"/>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97728" y="3429000"/>
              <a:ext cx="1645246" cy="1645246"/>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descr="Screen Shot 2019-04-18 at 5.18.02 PM.png">
              <a:extLst>
                <a:ext uri="{FF2B5EF4-FFF2-40B4-BE49-F238E27FC236}">
                  <a16:creationId xmlns:a16="http://schemas.microsoft.com/office/drawing/2014/main" id="{43EAF01B-15ED-415C-9EF5-B9D65C39845C}"/>
                </a:ext>
              </a:extLst>
            </p:cNvPr>
            <p:cNvPicPr>
              <a:picLocks noChangeAspect="1"/>
            </p:cNvPicPr>
            <p:nvPr/>
          </p:nvPicPr>
          <p:blipFill>
            <a:blip r:embed="rId4"/>
            <a:stretch>
              <a:fillRect/>
            </a:stretch>
          </p:blipFill>
          <p:spPr>
            <a:xfrm>
              <a:off x="7763784" y="3701787"/>
              <a:ext cx="513134" cy="474378"/>
            </a:xfrm>
            <a:prstGeom prst="rect">
              <a:avLst/>
            </a:prstGeom>
          </p:spPr>
        </p:pic>
      </p:grpSp>
      <p:sp>
        <p:nvSpPr>
          <p:cNvPr id="70" name="Title 6">
            <a:extLst>
              <a:ext uri="{FF2B5EF4-FFF2-40B4-BE49-F238E27FC236}">
                <a16:creationId xmlns:a16="http://schemas.microsoft.com/office/drawing/2014/main" id="{C9F4E130-4755-41BE-AB14-5A3BB128E7A4}"/>
              </a:ext>
            </a:extLst>
          </p:cNvPr>
          <p:cNvSpPr txBox="1">
            <a:spLocks/>
          </p:cNvSpPr>
          <p:nvPr/>
        </p:nvSpPr>
        <p:spPr>
          <a:xfrm>
            <a:off x="6532344" y="545732"/>
            <a:ext cx="4805546" cy="1323438"/>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algn="ctr"/>
            <a:r>
              <a:rPr lang="en-US" dirty="0">
                <a:solidFill>
                  <a:srgbClr val="16254C"/>
                </a:solidFill>
              </a:rPr>
              <a:t>Next-Gen Telemetry &amp; </a:t>
            </a:r>
          </a:p>
          <a:p>
            <a:pPr algn="ctr"/>
            <a:r>
              <a:rPr lang="en-US" dirty="0">
                <a:solidFill>
                  <a:srgbClr val="16254C"/>
                </a:solidFill>
              </a:rPr>
              <a:t>NSG Smart Inspection </a:t>
            </a:r>
          </a:p>
        </p:txBody>
      </p:sp>
    </p:spTree>
    <p:extLst>
      <p:ext uri="{BB962C8B-B14F-4D97-AF65-F5344CB8AC3E}">
        <p14:creationId xmlns:p14="http://schemas.microsoft.com/office/powerpoint/2010/main" val="2777807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 name="Straight Connector 306">
            <a:extLst>
              <a:ext uri="{FF2B5EF4-FFF2-40B4-BE49-F238E27FC236}">
                <a16:creationId xmlns:a16="http://schemas.microsoft.com/office/drawing/2014/main" id="{96A2BC6F-A90B-4CB4-9FCD-B0516998980F}"/>
              </a:ext>
            </a:extLst>
          </p:cNvPr>
          <p:cNvCxnSpPr>
            <a:cxnSpLocks/>
          </p:cNvCxnSpPr>
          <p:nvPr/>
        </p:nvCxnSpPr>
        <p:spPr>
          <a:xfrm>
            <a:off x="2504192" y="2291890"/>
            <a:ext cx="4959" cy="606851"/>
          </a:xfrm>
          <a:prstGeom prst="line">
            <a:avLst/>
          </a:prstGeom>
          <a:noFill/>
          <a:ln w="9525" cap="flat" cmpd="sng" algn="ctr">
            <a:solidFill>
              <a:schemeClr val="tx1"/>
            </a:solidFill>
            <a:prstDash val="dash"/>
            <a:round/>
            <a:headEnd type="none" w="med" len="med"/>
            <a:tailEnd type="none" w="med" len="med"/>
          </a:ln>
          <a:effectLst/>
        </p:spPr>
      </p:cxnSp>
      <p:pic>
        <p:nvPicPr>
          <p:cNvPr id="308" name="Graphic 307">
            <a:extLst>
              <a:ext uri="{FF2B5EF4-FFF2-40B4-BE49-F238E27FC236}">
                <a16:creationId xmlns:a16="http://schemas.microsoft.com/office/drawing/2014/main" id="{079FF47A-3FCA-40A2-8294-C4E1C7EDD5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40709" y="2713727"/>
            <a:ext cx="12192000" cy="3409347"/>
          </a:xfrm>
          <a:prstGeom prst="rect">
            <a:avLst/>
          </a:prstGeom>
        </p:spPr>
      </p:pic>
      <p:sp>
        <p:nvSpPr>
          <p:cNvPr id="321" name="Rectangle 320">
            <a:extLst>
              <a:ext uri="{FF2B5EF4-FFF2-40B4-BE49-F238E27FC236}">
                <a16:creationId xmlns:a16="http://schemas.microsoft.com/office/drawing/2014/main" id="{330307F4-67C1-487A-89CB-A85BA2D4C359}"/>
              </a:ext>
            </a:extLst>
          </p:cNvPr>
          <p:cNvSpPr/>
          <p:nvPr/>
        </p:nvSpPr>
        <p:spPr>
          <a:xfrm>
            <a:off x="390326" y="2898741"/>
            <a:ext cx="1932035" cy="558615"/>
          </a:xfrm>
          <a:prstGeom prst="rect">
            <a:avLst/>
          </a:prstGeom>
        </p:spPr>
        <p:txBody>
          <a:bodyPr wrap="square">
            <a:noAutofit/>
          </a:bodyPr>
          <a:lstStyle/>
          <a:p>
            <a:pPr algn="r"/>
            <a:r>
              <a:rPr lang="en-US" sz="1200" dirty="0" err="1">
                <a:solidFill>
                  <a:srgbClr val="13254A"/>
                </a:solidFill>
              </a:rPr>
              <a:t>Mgmt</a:t>
            </a:r>
            <a:r>
              <a:rPr lang="en-US" sz="1200" dirty="0">
                <a:solidFill>
                  <a:srgbClr val="13254A"/>
                </a:solidFill>
              </a:rPr>
              <a:t> &amp; Control Plane </a:t>
            </a:r>
          </a:p>
          <a:p>
            <a:pPr algn="r"/>
            <a:r>
              <a:rPr lang="en-US" sz="1200" dirty="0">
                <a:solidFill>
                  <a:srgbClr val="13254A"/>
                </a:solidFill>
              </a:rPr>
              <a:t>Data Link Data </a:t>
            </a:r>
          </a:p>
          <a:p>
            <a:pPr algn="r"/>
            <a:r>
              <a:rPr lang="en-US" sz="1200" dirty="0">
                <a:solidFill>
                  <a:srgbClr val="13254A"/>
                </a:solidFill>
              </a:rPr>
              <a:t>&amp; System Events</a:t>
            </a:r>
          </a:p>
        </p:txBody>
      </p:sp>
      <p:sp>
        <p:nvSpPr>
          <p:cNvPr id="322" name="Rectangle 321">
            <a:extLst>
              <a:ext uri="{FF2B5EF4-FFF2-40B4-BE49-F238E27FC236}">
                <a16:creationId xmlns:a16="http://schemas.microsoft.com/office/drawing/2014/main" id="{69557368-D746-4CC2-AE2F-90FA5E1BDA58}"/>
              </a:ext>
            </a:extLst>
          </p:cNvPr>
          <p:cNvSpPr/>
          <p:nvPr/>
        </p:nvSpPr>
        <p:spPr>
          <a:xfrm>
            <a:off x="537435" y="3663901"/>
            <a:ext cx="1773095" cy="335169"/>
          </a:xfrm>
          <a:prstGeom prst="rect">
            <a:avLst/>
          </a:prstGeom>
        </p:spPr>
        <p:txBody>
          <a:bodyPr wrap="square">
            <a:noAutofit/>
          </a:bodyPr>
          <a:lstStyle/>
          <a:p>
            <a:pPr algn="r"/>
            <a:r>
              <a:rPr lang="en-US" sz="1200" dirty="0">
                <a:solidFill>
                  <a:srgbClr val="13254A"/>
                </a:solidFill>
              </a:rPr>
              <a:t>Active ICMP Probes</a:t>
            </a:r>
          </a:p>
        </p:txBody>
      </p:sp>
      <p:sp>
        <p:nvSpPr>
          <p:cNvPr id="323" name="Rectangle 322">
            <a:extLst>
              <a:ext uri="{FF2B5EF4-FFF2-40B4-BE49-F238E27FC236}">
                <a16:creationId xmlns:a16="http://schemas.microsoft.com/office/drawing/2014/main" id="{0F975C37-98CF-4F77-93E6-94298D1330A3}"/>
              </a:ext>
            </a:extLst>
          </p:cNvPr>
          <p:cNvSpPr/>
          <p:nvPr/>
        </p:nvSpPr>
        <p:spPr>
          <a:xfrm>
            <a:off x="519541" y="4232200"/>
            <a:ext cx="1773095" cy="335169"/>
          </a:xfrm>
          <a:prstGeom prst="rect">
            <a:avLst/>
          </a:prstGeom>
        </p:spPr>
        <p:txBody>
          <a:bodyPr wrap="square">
            <a:noAutofit/>
          </a:bodyPr>
          <a:lstStyle/>
          <a:p>
            <a:pPr algn="r"/>
            <a:r>
              <a:rPr lang="en-US" sz="1200" dirty="0">
                <a:solidFill>
                  <a:srgbClr val="13254A"/>
                </a:solidFill>
              </a:rPr>
              <a:t>Next-Gen </a:t>
            </a:r>
            <a:r>
              <a:rPr lang="en-US" sz="1200" dirty="0" err="1">
                <a:solidFill>
                  <a:srgbClr val="13254A"/>
                </a:solidFill>
              </a:rPr>
              <a:t>Inband</a:t>
            </a:r>
            <a:r>
              <a:rPr lang="en-US" sz="1200" dirty="0">
                <a:solidFill>
                  <a:srgbClr val="13254A"/>
                </a:solidFill>
              </a:rPr>
              <a:t> Telemetry</a:t>
            </a:r>
          </a:p>
        </p:txBody>
      </p:sp>
      <p:sp>
        <p:nvSpPr>
          <p:cNvPr id="324" name="Rectangle 323">
            <a:extLst>
              <a:ext uri="{FF2B5EF4-FFF2-40B4-BE49-F238E27FC236}">
                <a16:creationId xmlns:a16="http://schemas.microsoft.com/office/drawing/2014/main" id="{83593FAE-D077-42E6-9B71-D0B7D73A956E}"/>
              </a:ext>
            </a:extLst>
          </p:cNvPr>
          <p:cNvSpPr/>
          <p:nvPr/>
        </p:nvSpPr>
        <p:spPr>
          <a:xfrm>
            <a:off x="507971" y="4899983"/>
            <a:ext cx="1773095" cy="335169"/>
          </a:xfrm>
          <a:prstGeom prst="rect">
            <a:avLst/>
          </a:prstGeom>
        </p:spPr>
        <p:txBody>
          <a:bodyPr wrap="square">
            <a:noAutofit/>
          </a:bodyPr>
          <a:lstStyle/>
          <a:p>
            <a:pPr algn="r"/>
            <a:r>
              <a:rPr lang="en-US" sz="1200" dirty="0">
                <a:solidFill>
                  <a:srgbClr val="13254A"/>
                </a:solidFill>
              </a:rPr>
              <a:t>API Telemetry</a:t>
            </a:r>
          </a:p>
        </p:txBody>
      </p:sp>
      <p:sp>
        <p:nvSpPr>
          <p:cNvPr id="330" name="Rectangle 329">
            <a:extLst>
              <a:ext uri="{FF2B5EF4-FFF2-40B4-BE49-F238E27FC236}">
                <a16:creationId xmlns:a16="http://schemas.microsoft.com/office/drawing/2014/main" id="{FE1B5FE0-4A1C-4540-ABE1-7B66E61A9912}"/>
              </a:ext>
            </a:extLst>
          </p:cNvPr>
          <p:cNvSpPr/>
          <p:nvPr/>
        </p:nvSpPr>
        <p:spPr>
          <a:xfrm>
            <a:off x="525931" y="5540613"/>
            <a:ext cx="1773095" cy="277000"/>
          </a:xfrm>
          <a:prstGeom prst="rect">
            <a:avLst/>
          </a:prstGeom>
        </p:spPr>
        <p:txBody>
          <a:bodyPr wrap="square">
            <a:noAutofit/>
          </a:bodyPr>
          <a:lstStyle/>
          <a:p>
            <a:pPr algn="r"/>
            <a:r>
              <a:rPr lang="en-US" sz="1200" dirty="0">
                <a:solidFill>
                  <a:srgbClr val="13254A"/>
                </a:solidFill>
              </a:rPr>
              <a:t>Log and CLI events</a:t>
            </a:r>
          </a:p>
        </p:txBody>
      </p:sp>
      <p:grpSp>
        <p:nvGrpSpPr>
          <p:cNvPr id="345" name="Group 344">
            <a:extLst>
              <a:ext uri="{FF2B5EF4-FFF2-40B4-BE49-F238E27FC236}">
                <a16:creationId xmlns:a16="http://schemas.microsoft.com/office/drawing/2014/main" id="{A0DD984C-AC91-4C93-A9B2-E2F1FECFB761}"/>
              </a:ext>
            </a:extLst>
          </p:cNvPr>
          <p:cNvGrpSpPr/>
          <p:nvPr/>
        </p:nvGrpSpPr>
        <p:grpSpPr>
          <a:xfrm>
            <a:off x="4983169" y="2228000"/>
            <a:ext cx="7199657" cy="450924"/>
            <a:chOff x="4272118" y="1981867"/>
            <a:chExt cx="7199657" cy="450924"/>
          </a:xfrm>
        </p:grpSpPr>
        <p:sp>
          <p:nvSpPr>
            <p:cNvPr id="346" name="Rectangle 345">
              <a:extLst>
                <a:ext uri="{FF2B5EF4-FFF2-40B4-BE49-F238E27FC236}">
                  <a16:creationId xmlns:a16="http://schemas.microsoft.com/office/drawing/2014/main" id="{8B921C96-88BD-4E9C-82CE-DC5A327828E5}"/>
                </a:ext>
              </a:extLst>
            </p:cNvPr>
            <p:cNvSpPr/>
            <p:nvPr/>
          </p:nvSpPr>
          <p:spPr>
            <a:xfrm>
              <a:off x="4752062" y="2020829"/>
              <a:ext cx="6719713" cy="338554"/>
            </a:xfrm>
            <a:prstGeom prst="rect">
              <a:avLst/>
            </a:prstGeom>
          </p:spPr>
          <p:txBody>
            <a:bodyPr wrap="square">
              <a:spAutoFit/>
            </a:bodyPr>
            <a:lstStyle/>
            <a:p>
              <a:r>
                <a:rPr lang="en-US" sz="1600" i="1" dirty="0">
                  <a:solidFill>
                    <a:srgbClr val="62AFC9"/>
                  </a:solidFill>
                </a:rPr>
                <a:t>Integrated Grafana service enables instant &amp; customizable dashboard</a:t>
              </a:r>
            </a:p>
          </p:txBody>
        </p:sp>
        <p:pic>
          <p:nvPicPr>
            <p:cNvPr id="353" name="Picture 352">
              <a:extLst>
                <a:ext uri="{FF2B5EF4-FFF2-40B4-BE49-F238E27FC236}">
                  <a16:creationId xmlns:a16="http://schemas.microsoft.com/office/drawing/2014/main" id="{8D529C7C-D132-487A-85FE-04E2E55FC0AF}"/>
                </a:ext>
              </a:extLst>
            </p:cNvPr>
            <p:cNvPicPr>
              <a:picLocks noChangeAspect="1"/>
            </p:cNvPicPr>
            <p:nvPr/>
          </p:nvPicPr>
          <p:blipFill>
            <a:blip r:embed="rId4"/>
            <a:stretch>
              <a:fillRect/>
            </a:stretch>
          </p:blipFill>
          <p:spPr>
            <a:xfrm>
              <a:off x="4272118" y="1981867"/>
              <a:ext cx="450924" cy="450924"/>
            </a:xfrm>
            <a:prstGeom prst="rect">
              <a:avLst/>
            </a:prstGeom>
          </p:spPr>
        </p:pic>
      </p:grpSp>
      <p:grpSp>
        <p:nvGrpSpPr>
          <p:cNvPr id="354" name="Group 353">
            <a:extLst>
              <a:ext uri="{FF2B5EF4-FFF2-40B4-BE49-F238E27FC236}">
                <a16:creationId xmlns:a16="http://schemas.microsoft.com/office/drawing/2014/main" id="{D5918DC9-9AA3-4102-9A0B-4134E5CEF7D6}"/>
              </a:ext>
            </a:extLst>
          </p:cNvPr>
          <p:cNvGrpSpPr/>
          <p:nvPr/>
        </p:nvGrpSpPr>
        <p:grpSpPr>
          <a:xfrm>
            <a:off x="5016607" y="2825726"/>
            <a:ext cx="7166219" cy="423123"/>
            <a:chOff x="4305556" y="2698401"/>
            <a:chExt cx="7166219" cy="423123"/>
          </a:xfrm>
        </p:grpSpPr>
        <p:pic>
          <p:nvPicPr>
            <p:cNvPr id="355" name="Picture 354">
              <a:extLst>
                <a:ext uri="{FF2B5EF4-FFF2-40B4-BE49-F238E27FC236}">
                  <a16:creationId xmlns:a16="http://schemas.microsoft.com/office/drawing/2014/main" id="{8FE295B9-5767-433B-83FE-429B3E8B4E3B}"/>
                </a:ext>
              </a:extLst>
            </p:cNvPr>
            <p:cNvPicPr>
              <a:picLocks noChangeAspect="1"/>
            </p:cNvPicPr>
            <p:nvPr/>
          </p:nvPicPr>
          <p:blipFill>
            <a:blip r:embed="rId5"/>
            <a:stretch>
              <a:fillRect/>
            </a:stretch>
          </p:blipFill>
          <p:spPr>
            <a:xfrm>
              <a:off x="4305556" y="2698401"/>
              <a:ext cx="384048" cy="423123"/>
            </a:xfrm>
            <a:prstGeom prst="rect">
              <a:avLst/>
            </a:prstGeom>
          </p:spPr>
        </p:pic>
        <p:sp>
          <p:nvSpPr>
            <p:cNvPr id="356" name="Rectangle 355">
              <a:extLst>
                <a:ext uri="{FF2B5EF4-FFF2-40B4-BE49-F238E27FC236}">
                  <a16:creationId xmlns:a16="http://schemas.microsoft.com/office/drawing/2014/main" id="{B4B0A980-9947-4BF8-AF44-5E7C27E9FAF3}"/>
                </a:ext>
              </a:extLst>
            </p:cNvPr>
            <p:cNvSpPr/>
            <p:nvPr/>
          </p:nvSpPr>
          <p:spPr>
            <a:xfrm>
              <a:off x="4800970" y="2717976"/>
              <a:ext cx="6670805" cy="338554"/>
            </a:xfrm>
            <a:prstGeom prst="rect">
              <a:avLst/>
            </a:prstGeom>
          </p:spPr>
          <p:txBody>
            <a:bodyPr wrap="square">
              <a:spAutoFit/>
            </a:bodyPr>
            <a:lstStyle/>
            <a:p>
              <a:r>
                <a:rPr lang="en-US" sz="1600" i="1" dirty="0">
                  <a:solidFill>
                    <a:srgbClr val="62AFC9"/>
                  </a:solidFill>
                </a:rPr>
                <a:t>End manual &amp; offline documentation with auto-mapping &amp; real-time topology</a:t>
              </a:r>
            </a:p>
          </p:txBody>
        </p:sp>
      </p:grpSp>
      <p:grpSp>
        <p:nvGrpSpPr>
          <p:cNvPr id="377" name="Group 376">
            <a:extLst>
              <a:ext uri="{FF2B5EF4-FFF2-40B4-BE49-F238E27FC236}">
                <a16:creationId xmlns:a16="http://schemas.microsoft.com/office/drawing/2014/main" id="{5DC4845C-4BF5-4788-88F8-55A693EEFFE4}"/>
              </a:ext>
            </a:extLst>
          </p:cNvPr>
          <p:cNvGrpSpPr/>
          <p:nvPr/>
        </p:nvGrpSpPr>
        <p:grpSpPr>
          <a:xfrm>
            <a:off x="5015349" y="1699653"/>
            <a:ext cx="4829873" cy="447764"/>
            <a:chOff x="4304298" y="1408605"/>
            <a:chExt cx="4829873" cy="447764"/>
          </a:xfrm>
        </p:grpSpPr>
        <p:pic>
          <p:nvPicPr>
            <p:cNvPr id="378" name="Picture 377">
              <a:extLst>
                <a:ext uri="{FF2B5EF4-FFF2-40B4-BE49-F238E27FC236}">
                  <a16:creationId xmlns:a16="http://schemas.microsoft.com/office/drawing/2014/main" id="{D7665945-5A0B-4F29-9AB4-6CD2AD621416}"/>
                </a:ext>
              </a:extLst>
            </p:cNvPr>
            <p:cNvPicPr>
              <a:picLocks noChangeAspect="1"/>
            </p:cNvPicPr>
            <p:nvPr/>
          </p:nvPicPr>
          <p:blipFill>
            <a:blip r:embed="rId6"/>
            <a:stretch>
              <a:fillRect/>
            </a:stretch>
          </p:blipFill>
          <p:spPr>
            <a:xfrm>
              <a:off x="4304298" y="1408605"/>
              <a:ext cx="447764" cy="447764"/>
            </a:xfrm>
            <a:prstGeom prst="rect">
              <a:avLst/>
            </a:prstGeom>
          </p:spPr>
        </p:pic>
        <p:sp>
          <p:nvSpPr>
            <p:cNvPr id="379" name="Rectangle 378">
              <a:extLst>
                <a:ext uri="{FF2B5EF4-FFF2-40B4-BE49-F238E27FC236}">
                  <a16:creationId xmlns:a16="http://schemas.microsoft.com/office/drawing/2014/main" id="{476E34C1-D16B-4046-8838-99C21128C76D}"/>
                </a:ext>
              </a:extLst>
            </p:cNvPr>
            <p:cNvSpPr/>
            <p:nvPr/>
          </p:nvSpPr>
          <p:spPr>
            <a:xfrm>
              <a:off x="4798757" y="1425818"/>
              <a:ext cx="4335414" cy="338554"/>
            </a:xfrm>
            <a:prstGeom prst="rect">
              <a:avLst/>
            </a:prstGeom>
          </p:spPr>
          <p:txBody>
            <a:bodyPr wrap="square">
              <a:spAutoFit/>
            </a:bodyPr>
            <a:lstStyle/>
            <a:p>
              <a:r>
                <a:rPr lang="en-US" sz="1600" i="1" dirty="0">
                  <a:solidFill>
                    <a:srgbClr val="62AFC9"/>
                  </a:solidFill>
                </a:rPr>
                <a:t>Search your network like you search the web</a:t>
              </a:r>
            </a:p>
          </p:txBody>
        </p:sp>
      </p:grpSp>
      <p:grpSp>
        <p:nvGrpSpPr>
          <p:cNvPr id="380" name="Group 379">
            <a:extLst>
              <a:ext uri="{FF2B5EF4-FFF2-40B4-BE49-F238E27FC236}">
                <a16:creationId xmlns:a16="http://schemas.microsoft.com/office/drawing/2014/main" id="{821C4DEE-DBEA-4371-B939-44B277EF381F}"/>
              </a:ext>
            </a:extLst>
          </p:cNvPr>
          <p:cNvGrpSpPr/>
          <p:nvPr/>
        </p:nvGrpSpPr>
        <p:grpSpPr>
          <a:xfrm>
            <a:off x="5011530" y="3414109"/>
            <a:ext cx="7002880" cy="419100"/>
            <a:chOff x="4300479" y="3414109"/>
            <a:chExt cx="7002880" cy="419100"/>
          </a:xfrm>
        </p:grpSpPr>
        <p:pic>
          <p:nvPicPr>
            <p:cNvPr id="387" name="Graphic 386">
              <a:extLst>
                <a:ext uri="{FF2B5EF4-FFF2-40B4-BE49-F238E27FC236}">
                  <a16:creationId xmlns:a16="http://schemas.microsoft.com/office/drawing/2014/main" id="{58BA5AF1-2199-477C-B451-1ED6FA941DD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00479" y="3414109"/>
              <a:ext cx="419100" cy="419100"/>
            </a:xfrm>
            <a:prstGeom prst="rect">
              <a:avLst/>
            </a:prstGeom>
          </p:spPr>
        </p:pic>
        <p:sp>
          <p:nvSpPr>
            <p:cNvPr id="388" name="Rectangle 387">
              <a:extLst>
                <a:ext uri="{FF2B5EF4-FFF2-40B4-BE49-F238E27FC236}">
                  <a16:creationId xmlns:a16="http://schemas.microsoft.com/office/drawing/2014/main" id="{19C36656-A8D9-4314-BAC8-B021C1373B53}"/>
                </a:ext>
              </a:extLst>
            </p:cNvPr>
            <p:cNvSpPr/>
            <p:nvPr/>
          </p:nvSpPr>
          <p:spPr>
            <a:xfrm>
              <a:off x="4791776" y="3414109"/>
              <a:ext cx="6511583" cy="338554"/>
            </a:xfrm>
            <a:prstGeom prst="rect">
              <a:avLst/>
            </a:prstGeom>
          </p:spPr>
          <p:txBody>
            <a:bodyPr wrap="square">
              <a:spAutoFit/>
            </a:bodyPr>
            <a:lstStyle/>
            <a:p>
              <a:r>
                <a:rPr lang="en-US" sz="1600" i="1" dirty="0">
                  <a:solidFill>
                    <a:srgbClr val="62AFC9"/>
                  </a:solidFill>
                </a:rPr>
                <a:t>Network-aware algorithms &amp; business-logic trigger root-cause alerts</a:t>
              </a:r>
            </a:p>
          </p:txBody>
        </p:sp>
      </p:grpSp>
      <p:sp>
        <p:nvSpPr>
          <p:cNvPr id="389" name="Rectangle 388">
            <a:extLst>
              <a:ext uri="{FF2B5EF4-FFF2-40B4-BE49-F238E27FC236}">
                <a16:creationId xmlns:a16="http://schemas.microsoft.com/office/drawing/2014/main" id="{2BEF5AFA-D698-42B6-B9C0-BEA55CC03F9C}"/>
              </a:ext>
            </a:extLst>
          </p:cNvPr>
          <p:cNvSpPr/>
          <p:nvPr/>
        </p:nvSpPr>
        <p:spPr>
          <a:xfrm>
            <a:off x="410252" y="2563554"/>
            <a:ext cx="2154386" cy="446892"/>
          </a:xfrm>
          <a:prstGeom prst="rect">
            <a:avLst/>
          </a:prstGeom>
        </p:spPr>
        <p:txBody>
          <a:bodyPr wrap="square">
            <a:noAutofit/>
          </a:bodyPr>
          <a:lstStyle/>
          <a:p>
            <a:pPr algn="ctr"/>
            <a:r>
              <a:rPr lang="en-US" b="1" dirty="0">
                <a:solidFill>
                  <a:srgbClr val="16254C"/>
                </a:solidFill>
              </a:rPr>
              <a:t>Smart Inspection</a:t>
            </a:r>
          </a:p>
        </p:txBody>
      </p:sp>
      <p:cxnSp>
        <p:nvCxnSpPr>
          <p:cNvPr id="390" name="Straight Connector 389">
            <a:extLst>
              <a:ext uri="{FF2B5EF4-FFF2-40B4-BE49-F238E27FC236}">
                <a16:creationId xmlns:a16="http://schemas.microsoft.com/office/drawing/2014/main" id="{C27A90AB-A5CE-4AE2-9028-CADB48A130BF}"/>
              </a:ext>
            </a:extLst>
          </p:cNvPr>
          <p:cNvCxnSpPr>
            <a:cxnSpLocks/>
          </p:cNvCxnSpPr>
          <p:nvPr/>
        </p:nvCxnSpPr>
        <p:spPr>
          <a:xfrm>
            <a:off x="1103631" y="4088187"/>
            <a:ext cx="1218255" cy="0"/>
          </a:xfrm>
          <a:prstGeom prst="line">
            <a:avLst/>
          </a:prstGeom>
          <a:noFill/>
          <a:ln w="9525" cap="flat" cmpd="sng" algn="ctr">
            <a:solidFill>
              <a:schemeClr val="tx1"/>
            </a:solidFill>
            <a:prstDash val="dash"/>
            <a:round/>
            <a:headEnd type="none" w="med" len="med"/>
            <a:tailEnd type="none" w="med" len="med"/>
          </a:ln>
          <a:effectLst/>
        </p:spPr>
      </p:cxnSp>
      <p:cxnSp>
        <p:nvCxnSpPr>
          <p:cNvPr id="391" name="Straight Connector 390">
            <a:extLst>
              <a:ext uri="{FF2B5EF4-FFF2-40B4-BE49-F238E27FC236}">
                <a16:creationId xmlns:a16="http://schemas.microsoft.com/office/drawing/2014/main" id="{3943CEA8-14DE-4488-B493-6B785C9E5C47}"/>
              </a:ext>
            </a:extLst>
          </p:cNvPr>
          <p:cNvCxnSpPr>
            <a:cxnSpLocks/>
          </p:cNvCxnSpPr>
          <p:nvPr/>
        </p:nvCxnSpPr>
        <p:spPr>
          <a:xfrm>
            <a:off x="1106141" y="5384349"/>
            <a:ext cx="1218255" cy="0"/>
          </a:xfrm>
          <a:prstGeom prst="line">
            <a:avLst/>
          </a:prstGeom>
          <a:noFill/>
          <a:ln w="9525" cap="flat" cmpd="sng" algn="ctr">
            <a:solidFill>
              <a:schemeClr val="tx1"/>
            </a:solidFill>
            <a:prstDash val="dash"/>
            <a:round/>
            <a:headEnd type="none" w="med" len="med"/>
            <a:tailEnd type="none" w="med" len="med"/>
          </a:ln>
          <a:effectLst/>
        </p:spPr>
      </p:cxnSp>
      <p:sp>
        <p:nvSpPr>
          <p:cNvPr id="392" name="Title 6">
            <a:extLst>
              <a:ext uri="{FF2B5EF4-FFF2-40B4-BE49-F238E27FC236}">
                <a16:creationId xmlns:a16="http://schemas.microsoft.com/office/drawing/2014/main" id="{7342BB43-1B44-4270-BD49-765DEB73F92C}"/>
              </a:ext>
            </a:extLst>
          </p:cNvPr>
          <p:cNvSpPr txBox="1">
            <a:spLocks/>
          </p:cNvSpPr>
          <p:nvPr/>
        </p:nvSpPr>
        <p:spPr>
          <a:xfrm>
            <a:off x="5011531" y="5052875"/>
            <a:ext cx="6426186" cy="425975"/>
          </a:xfrm>
          <a:prstGeom prst="rect">
            <a:avLst/>
          </a:prstGeom>
          <a:solidFill>
            <a:schemeClr val="tx1"/>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algn="ctr"/>
            <a:r>
              <a:rPr lang="en-US" sz="1600" dirty="0">
                <a:solidFill>
                  <a:schemeClr val="bg1"/>
                </a:solidFill>
                <a:latin typeface="Avenir Roman" panose="02000503020000020003" pitchFamily="2" charset="0"/>
              </a:rPr>
              <a:t>Telemetry Applications</a:t>
            </a:r>
          </a:p>
        </p:txBody>
      </p:sp>
      <p:sp>
        <p:nvSpPr>
          <p:cNvPr id="393" name="Rectangle 392">
            <a:extLst>
              <a:ext uri="{FF2B5EF4-FFF2-40B4-BE49-F238E27FC236}">
                <a16:creationId xmlns:a16="http://schemas.microsoft.com/office/drawing/2014/main" id="{9B40B6CB-1ECD-41D0-B729-EE0EADC6D8DE}"/>
              </a:ext>
            </a:extLst>
          </p:cNvPr>
          <p:cNvSpPr/>
          <p:nvPr/>
        </p:nvSpPr>
        <p:spPr>
          <a:xfrm>
            <a:off x="5029491" y="5433700"/>
            <a:ext cx="6389079" cy="1009407"/>
          </a:xfrm>
          <a:prstGeom prst="rect">
            <a:avLst/>
          </a:prstGeom>
          <a:ln w="38100">
            <a:solidFill>
              <a:srgbClr val="16254C"/>
            </a:solidFill>
          </a:ln>
        </p:spPr>
        <p:txBody>
          <a:bodyPr wrap="square" anchor="b" anchorCtr="0">
            <a:noAutofit/>
          </a:bodyPr>
          <a:lstStyle/>
          <a:p>
            <a:endParaRPr lang="en-US" sz="2400" dirty="0">
              <a:solidFill>
                <a:schemeClr val="tx2">
                  <a:lumMod val="75000"/>
                </a:schemeClr>
              </a:solidFill>
            </a:endParaRPr>
          </a:p>
          <a:p>
            <a:endParaRPr lang="en-US" sz="2400" dirty="0">
              <a:solidFill>
                <a:schemeClr val="tx2">
                  <a:lumMod val="75000"/>
                </a:schemeClr>
              </a:solidFill>
            </a:endParaRPr>
          </a:p>
          <a:p>
            <a:endParaRPr lang="en-US" sz="2400" dirty="0">
              <a:solidFill>
                <a:schemeClr val="tx2">
                  <a:lumMod val="75000"/>
                </a:schemeClr>
              </a:solidFill>
            </a:endParaRPr>
          </a:p>
        </p:txBody>
      </p:sp>
      <p:grpSp>
        <p:nvGrpSpPr>
          <p:cNvPr id="394" name="Group 393">
            <a:extLst>
              <a:ext uri="{FF2B5EF4-FFF2-40B4-BE49-F238E27FC236}">
                <a16:creationId xmlns:a16="http://schemas.microsoft.com/office/drawing/2014/main" id="{D53AD697-5E51-4306-B87A-A73EC1667977}"/>
              </a:ext>
            </a:extLst>
          </p:cNvPr>
          <p:cNvGrpSpPr/>
          <p:nvPr/>
        </p:nvGrpSpPr>
        <p:grpSpPr>
          <a:xfrm>
            <a:off x="5343818" y="5506630"/>
            <a:ext cx="1363357" cy="869417"/>
            <a:chOff x="4332962" y="5215496"/>
            <a:chExt cx="1363357" cy="869417"/>
          </a:xfrm>
        </p:grpSpPr>
        <p:sp>
          <p:nvSpPr>
            <p:cNvPr id="400" name="Rectangle 399">
              <a:extLst>
                <a:ext uri="{FF2B5EF4-FFF2-40B4-BE49-F238E27FC236}">
                  <a16:creationId xmlns:a16="http://schemas.microsoft.com/office/drawing/2014/main" id="{AE0B39FF-78B4-4396-B765-769FAA626332}"/>
                </a:ext>
              </a:extLst>
            </p:cNvPr>
            <p:cNvSpPr/>
            <p:nvPr/>
          </p:nvSpPr>
          <p:spPr>
            <a:xfrm>
              <a:off x="4708101" y="5691101"/>
              <a:ext cx="974763" cy="369332"/>
            </a:xfrm>
            <a:prstGeom prst="rect">
              <a:avLst/>
            </a:prstGeom>
          </p:spPr>
          <p:txBody>
            <a:bodyPr wrap="square">
              <a:spAutoFit/>
            </a:bodyPr>
            <a:lstStyle/>
            <a:p>
              <a:r>
                <a:rPr lang="en-US" dirty="0">
                  <a:solidFill>
                    <a:srgbClr val="16254C"/>
                  </a:solidFill>
                </a:rPr>
                <a:t>Tagging</a:t>
              </a:r>
            </a:p>
          </p:txBody>
        </p:sp>
        <p:sp>
          <p:nvSpPr>
            <p:cNvPr id="401" name="Rectangle 400">
              <a:extLst>
                <a:ext uri="{FF2B5EF4-FFF2-40B4-BE49-F238E27FC236}">
                  <a16:creationId xmlns:a16="http://schemas.microsoft.com/office/drawing/2014/main" id="{A2AEAE62-1A34-4F1D-858F-C58B1B9D86E4}"/>
                </a:ext>
              </a:extLst>
            </p:cNvPr>
            <p:cNvSpPr/>
            <p:nvPr/>
          </p:nvSpPr>
          <p:spPr>
            <a:xfrm>
              <a:off x="4721556" y="5223791"/>
              <a:ext cx="974763" cy="369332"/>
            </a:xfrm>
            <a:prstGeom prst="rect">
              <a:avLst/>
            </a:prstGeom>
          </p:spPr>
          <p:txBody>
            <a:bodyPr wrap="square">
              <a:spAutoFit/>
            </a:bodyPr>
            <a:lstStyle/>
            <a:p>
              <a:r>
                <a:rPr lang="en-US" dirty="0">
                  <a:solidFill>
                    <a:srgbClr val="16254C"/>
                  </a:solidFill>
                </a:rPr>
                <a:t>Query</a:t>
              </a:r>
            </a:p>
          </p:txBody>
        </p:sp>
        <p:pic>
          <p:nvPicPr>
            <p:cNvPr id="414" name="Picture 413">
              <a:extLst>
                <a:ext uri="{FF2B5EF4-FFF2-40B4-BE49-F238E27FC236}">
                  <a16:creationId xmlns:a16="http://schemas.microsoft.com/office/drawing/2014/main" id="{AA860E5C-F3C5-4F3D-81F0-C83B086BE35D}"/>
                </a:ext>
              </a:extLst>
            </p:cNvPr>
            <p:cNvPicPr>
              <a:picLocks noChangeAspect="1"/>
            </p:cNvPicPr>
            <p:nvPr/>
          </p:nvPicPr>
          <p:blipFill>
            <a:blip r:embed="rId8"/>
            <a:stretch>
              <a:fillRect/>
            </a:stretch>
          </p:blipFill>
          <p:spPr>
            <a:xfrm>
              <a:off x="4338590" y="5215496"/>
              <a:ext cx="419100" cy="423757"/>
            </a:xfrm>
            <a:prstGeom prst="rect">
              <a:avLst/>
            </a:prstGeom>
          </p:spPr>
        </p:pic>
        <p:pic>
          <p:nvPicPr>
            <p:cNvPr id="415" name="Picture 414">
              <a:extLst>
                <a:ext uri="{FF2B5EF4-FFF2-40B4-BE49-F238E27FC236}">
                  <a16:creationId xmlns:a16="http://schemas.microsoft.com/office/drawing/2014/main" id="{F1680CC7-543F-4330-854E-F3337C282FDA}"/>
                </a:ext>
              </a:extLst>
            </p:cNvPr>
            <p:cNvPicPr>
              <a:picLocks noChangeAspect="1"/>
            </p:cNvPicPr>
            <p:nvPr/>
          </p:nvPicPr>
          <p:blipFill>
            <a:blip r:embed="rId8"/>
            <a:stretch>
              <a:fillRect/>
            </a:stretch>
          </p:blipFill>
          <p:spPr>
            <a:xfrm>
              <a:off x="4332962" y="5661156"/>
              <a:ext cx="419100" cy="423757"/>
            </a:xfrm>
            <a:prstGeom prst="rect">
              <a:avLst/>
            </a:prstGeom>
          </p:spPr>
        </p:pic>
      </p:grpSp>
      <p:grpSp>
        <p:nvGrpSpPr>
          <p:cNvPr id="416" name="Group 415">
            <a:extLst>
              <a:ext uri="{FF2B5EF4-FFF2-40B4-BE49-F238E27FC236}">
                <a16:creationId xmlns:a16="http://schemas.microsoft.com/office/drawing/2014/main" id="{4F099906-E85C-44DC-86D7-10FC05CCCF08}"/>
              </a:ext>
            </a:extLst>
          </p:cNvPr>
          <p:cNvGrpSpPr/>
          <p:nvPr/>
        </p:nvGrpSpPr>
        <p:grpSpPr>
          <a:xfrm>
            <a:off x="7192087" y="5513281"/>
            <a:ext cx="2439168" cy="874814"/>
            <a:chOff x="6501464" y="5215496"/>
            <a:chExt cx="2439168" cy="874814"/>
          </a:xfrm>
        </p:grpSpPr>
        <p:sp>
          <p:nvSpPr>
            <p:cNvPr id="417" name="Rectangle 416">
              <a:extLst>
                <a:ext uri="{FF2B5EF4-FFF2-40B4-BE49-F238E27FC236}">
                  <a16:creationId xmlns:a16="http://schemas.microsoft.com/office/drawing/2014/main" id="{B81F21FA-360A-406D-8148-266FFD45EB41}"/>
                </a:ext>
              </a:extLst>
            </p:cNvPr>
            <p:cNvSpPr/>
            <p:nvPr/>
          </p:nvSpPr>
          <p:spPr>
            <a:xfrm>
              <a:off x="6874130" y="5720978"/>
              <a:ext cx="2066502" cy="369332"/>
            </a:xfrm>
            <a:prstGeom prst="rect">
              <a:avLst/>
            </a:prstGeom>
          </p:spPr>
          <p:txBody>
            <a:bodyPr wrap="square">
              <a:spAutoFit/>
            </a:bodyPr>
            <a:lstStyle/>
            <a:p>
              <a:r>
                <a:rPr lang="en-US" dirty="0">
                  <a:solidFill>
                    <a:srgbClr val="16254C"/>
                  </a:solidFill>
                </a:rPr>
                <a:t>Composite Metrics</a:t>
              </a:r>
            </a:p>
          </p:txBody>
        </p:sp>
        <p:sp>
          <p:nvSpPr>
            <p:cNvPr id="422" name="Rectangle 421">
              <a:extLst>
                <a:ext uri="{FF2B5EF4-FFF2-40B4-BE49-F238E27FC236}">
                  <a16:creationId xmlns:a16="http://schemas.microsoft.com/office/drawing/2014/main" id="{FBDA5D3C-26F3-40F7-A6A5-5F741AD0B607}"/>
                </a:ext>
              </a:extLst>
            </p:cNvPr>
            <p:cNvSpPr/>
            <p:nvPr/>
          </p:nvSpPr>
          <p:spPr>
            <a:xfrm>
              <a:off x="6890058" y="5215496"/>
              <a:ext cx="1619182" cy="369332"/>
            </a:xfrm>
            <a:prstGeom prst="rect">
              <a:avLst/>
            </a:prstGeom>
          </p:spPr>
          <p:txBody>
            <a:bodyPr wrap="square">
              <a:spAutoFit/>
            </a:bodyPr>
            <a:lstStyle/>
            <a:p>
              <a:r>
                <a:rPr lang="en-US" dirty="0">
                  <a:solidFill>
                    <a:srgbClr val="16254C"/>
                  </a:solidFill>
                </a:rPr>
                <a:t>Alert Monitors</a:t>
              </a:r>
            </a:p>
          </p:txBody>
        </p:sp>
        <p:pic>
          <p:nvPicPr>
            <p:cNvPr id="423" name="Picture 422">
              <a:extLst>
                <a:ext uri="{FF2B5EF4-FFF2-40B4-BE49-F238E27FC236}">
                  <a16:creationId xmlns:a16="http://schemas.microsoft.com/office/drawing/2014/main" id="{0A56AFB1-45A2-4199-8F85-09AFC60BF445}"/>
                </a:ext>
              </a:extLst>
            </p:cNvPr>
            <p:cNvPicPr>
              <a:picLocks noChangeAspect="1"/>
            </p:cNvPicPr>
            <p:nvPr/>
          </p:nvPicPr>
          <p:blipFill>
            <a:blip r:embed="rId8"/>
            <a:stretch>
              <a:fillRect/>
            </a:stretch>
          </p:blipFill>
          <p:spPr>
            <a:xfrm>
              <a:off x="6507092" y="5215496"/>
              <a:ext cx="419100" cy="423757"/>
            </a:xfrm>
            <a:prstGeom prst="rect">
              <a:avLst/>
            </a:prstGeom>
          </p:spPr>
        </p:pic>
        <p:pic>
          <p:nvPicPr>
            <p:cNvPr id="424" name="Picture 423">
              <a:extLst>
                <a:ext uri="{FF2B5EF4-FFF2-40B4-BE49-F238E27FC236}">
                  <a16:creationId xmlns:a16="http://schemas.microsoft.com/office/drawing/2014/main" id="{03BE742F-F106-496C-BDC6-7F127DE4319B}"/>
                </a:ext>
              </a:extLst>
            </p:cNvPr>
            <p:cNvPicPr>
              <a:picLocks noChangeAspect="1"/>
            </p:cNvPicPr>
            <p:nvPr/>
          </p:nvPicPr>
          <p:blipFill>
            <a:blip r:embed="rId8"/>
            <a:stretch>
              <a:fillRect/>
            </a:stretch>
          </p:blipFill>
          <p:spPr>
            <a:xfrm>
              <a:off x="6501464" y="5661156"/>
              <a:ext cx="419100" cy="423757"/>
            </a:xfrm>
            <a:prstGeom prst="rect">
              <a:avLst/>
            </a:prstGeom>
          </p:spPr>
        </p:pic>
      </p:grpSp>
      <p:grpSp>
        <p:nvGrpSpPr>
          <p:cNvPr id="425" name="Group 424">
            <a:extLst>
              <a:ext uri="{FF2B5EF4-FFF2-40B4-BE49-F238E27FC236}">
                <a16:creationId xmlns:a16="http://schemas.microsoft.com/office/drawing/2014/main" id="{3B78F4D7-1946-4A10-8AB2-DDFFAB1053AF}"/>
              </a:ext>
            </a:extLst>
          </p:cNvPr>
          <p:cNvGrpSpPr/>
          <p:nvPr/>
        </p:nvGrpSpPr>
        <p:grpSpPr>
          <a:xfrm>
            <a:off x="9790538" y="5497468"/>
            <a:ext cx="1987604" cy="879140"/>
            <a:chOff x="9029766" y="5206337"/>
            <a:chExt cx="1987604" cy="879140"/>
          </a:xfrm>
        </p:grpSpPr>
        <p:pic>
          <p:nvPicPr>
            <p:cNvPr id="426" name="Picture 425">
              <a:extLst>
                <a:ext uri="{FF2B5EF4-FFF2-40B4-BE49-F238E27FC236}">
                  <a16:creationId xmlns:a16="http://schemas.microsoft.com/office/drawing/2014/main" id="{1B019D50-96D7-47F1-B175-06DEAA81330B}"/>
                </a:ext>
              </a:extLst>
            </p:cNvPr>
            <p:cNvPicPr>
              <a:picLocks noChangeAspect="1"/>
            </p:cNvPicPr>
            <p:nvPr/>
          </p:nvPicPr>
          <p:blipFill>
            <a:blip r:embed="rId9"/>
            <a:stretch>
              <a:fillRect/>
            </a:stretch>
          </p:blipFill>
          <p:spPr>
            <a:xfrm>
              <a:off x="10263052" y="5706631"/>
              <a:ext cx="297521" cy="363637"/>
            </a:xfrm>
            <a:prstGeom prst="rect">
              <a:avLst/>
            </a:prstGeom>
          </p:spPr>
        </p:pic>
        <p:sp>
          <p:nvSpPr>
            <p:cNvPr id="427" name="Rectangle 426">
              <a:extLst>
                <a:ext uri="{FF2B5EF4-FFF2-40B4-BE49-F238E27FC236}">
                  <a16:creationId xmlns:a16="http://schemas.microsoft.com/office/drawing/2014/main" id="{48A7252A-5A80-4097-8966-B2F33F085A81}"/>
                </a:ext>
              </a:extLst>
            </p:cNvPr>
            <p:cNvSpPr/>
            <p:nvPr/>
          </p:nvSpPr>
          <p:spPr>
            <a:xfrm>
              <a:off x="9398188" y="5206337"/>
              <a:ext cx="1619182" cy="369332"/>
            </a:xfrm>
            <a:prstGeom prst="rect">
              <a:avLst/>
            </a:prstGeom>
          </p:spPr>
          <p:txBody>
            <a:bodyPr wrap="square">
              <a:spAutoFit/>
            </a:bodyPr>
            <a:lstStyle/>
            <a:p>
              <a:r>
                <a:rPr lang="en-US" dirty="0">
                  <a:solidFill>
                    <a:srgbClr val="16254C"/>
                  </a:solidFill>
                </a:rPr>
                <a:t>Views</a:t>
              </a:r>
            </a:p>
          </p:txBody>
        </p:sp>
        <p:sp>
          <p:nvSpPr>
            <p:cNvPr id="428" name="Rectangle 427">
              <a:extLst>
                <a:ext uri="{FF2B5EF4-FFF2-40B4-BE49-F238E27FC236}">
                  <a16:creationId xmlns:a16="http://schemas.microsoft.com/office/drawing/2014/main" id="{962DACED-AC89-4147-9C6D-5DDA53C86FCC}"/>
                </a:ext>
              </a:extLst>
            </p:cNvPr>
            <p:cNvSpPr/>
            <p:nvPr/>
          </p:nvSpPr>
          <p:spPr>
            <a:xfrm>
              <a:off x="9380239" y="5685727"/>
              <a:ext cx="1619182" cy="369332"/>
            </a:xfrm>
            <a:prstGeom prst="rect">
              <a:avLst/>
            </a:prstGeom>
          </p:spPr>
          <p:txBody>
            <a:bodyPr wrap="square">
              <a:spAutoFit/>
            </a:bodyPr>
            <a:lstStyle/>
            <a:p>
              <a:r>
                <a:rPr lang="en-US" dirty="0">
                  <a:solidFill>
                    <a:srgbClr val="16254C"/>
                  </a:solidFill>
                </a:rPr>
                <a:t>Reports</a:t>
              </a:r>
            </a:p>
          </p:txBody>
        </p:sp>
        <p:pic>
          <p:nvPicPr>
            <p:cNvPr id="429" name="Picture 428">
              <a:extLst>
                <a:ext uri="{FF2B5EF4-FFF2-40B4-BE49-F238E27FC236}">
                  <a16:creationId xmlns:a16="http://schemas.microsoft.com/office/drawing/2014/main" id="{01F7718B-1014-4736-82D7-9E2D17EF8778}"/>
                </a:ext>
              </a:extLst>
            </p:cNvPr>
            <p:cNvPicPr>
              <a:picLocks noChangeAspect="1"/>
            </p:cNvPicPr>
            <p:nvPr/>
          </p:nvPicPr>
          <p:blipFill>
            <a:blip r:embed="rId8"/>
            <a:stretch>
              <a:fillRect/>
            </a:stretch>
          </p:blipFill>
          <p:spPr>
            <a:xfrm>
              <a:off x="9029766" y="5215496"/>
              <a:ext cx="419100" cy="423757"/>
            </a:xfrm>
            <a:prstGeom prst="rect">
              <a:avLst/>
            </a:prstGeom>
          </p:spPr>
        </p:pic>
        <p:pic>
          <p:nvPicPr>
            <p:cNvPr id="430" name="Picture 429">
              <a:extLst>
                <a:ext uri="{FF2B5EF4-FFF2-40B4-BE49-F238E27FC236}">
                  <a16:creationId xmlns:a16="http://schemas.microsoft.com/office/drawing/2014/main" id="{C2DB7227-8E63-4B7E-A643-050F45AB3EAC}"/>
                </a:ext>
              </a:extLst>
            </p:cNvPr>
            <p:cNvPicPr>
              <a:picLocks noChangeAspect="1"/>
            </p:cNvPicPr>
            <p:nvPr/>
          </p:nvPicPr>
          <p:blipFill>
            <a:blip r:embed="rId8"/>
            <a:stretch>
              <a:fillRect/>
            </a:stretch>
          </p:blipFill>
          <p:spPr>
            <a:xfrm>
              <a:off x="9029766" y="5661720"/>
              <a:ext cx="419100" cy="423757"/>
            </a:xfrm>
            <a:prstGeom prst="rect">
              <a:avLst/>
            </a:prstGeom>
          </p:spPr>
        </p:pic>
      </p:grpSp>
      <p:sp>
        <p:nvSpPr>
          <p:cNvPr id="438" name="Title 5">
            <a:extLst>
              <a:ext uri="{FF2B5EF4-FFF2-40B4-BE49-F238E27FC236}">
                <a16:creationId xmlns:a16="http://schemas.microsoft.com/office/drawing/2014/main" id="{1DD41453-351C-4BF9-BB06-C1B410DD1036}"/>
              </a:ext>
            </a:extLst>
          </p:cNvPr>
          <p:cNvSpPr txBox="1">
            <a:spLocks/>
          </p:cNvSpPr>
          <p:nvPr/>
        </p:nvSpPr>
        <p:spPr>
          <a:xfrm>
            <a:off x="410252" y="279064"/>
            <a:ext cx="11476645"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b="1" dirty="0">
                <a:solidFill>
                  <a:srgbClr val="16244C"/>
                </a:solidFill>
              </a:rPr>
              <a:t>Network Reliability Engineering with</a:t>
            </a:r>
            <a:br>
              <a:rPr lang="en-US" b="1" dirty="0">
                <a:solidFill>
                  <a:schemeClr val="tx2">
                    <a:lumMod val="75000"/>
                  </a:schemeClr>
                </a:solidFill>
              </a:rPr>
            </a:br>
            <a:r>
              <a:rPr lang="en-US" sz="2400" dirty="0">
                <a:solidFill>
                  <a:srgbClr val="142547"/>
                </a:solidFill>
              </a:rPr>
              <a:t>Smart Inspection transforms any data or information source into a telemetry stream.</a:t>
            </a:r>
            <a:endParaRPr lang="en-US" dirty="0"/>
          </a:p>
        </p:txBody>
      </p:sp>
      <p:pic>
        <p:nvPicPr>
          <p:cNvPr id="439" name="Graphic 438">
            <a:extLst>
              <a:ext uri="{FF2B5EF4-FFF2-40B4-BE49-F238E27FC236}">
                <a16:creationId xmlns:a16="http://schemas.microsoft.com/office/drawing/2014/main" id="{75842AF4-D26C-490B-BA41-D691F499560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19044" y="-1271611"/>
            <a:ext cx="5100839" cy="3604513"/>
          </a:xfrm>
          <a:prstGeom prst="rect">
            <a:avLst/>
          </a:prstGeom>
        </p:spPr>
      </p:pic>
      <p:pic>
        <p:nvPicPr>
          <p:cNvPr id="440" name="Picture 439" descr="C:\Documents and Settings\set\My Documents\VSS\products\Diagrams\Diagram Icons\cloud_large.png">
            <a:extLst>
              <a:ext uri="{FF2B5EF4-FFF2-40B4-BE49-F238E27FC236}">
                <a16:creationId xmlns:a16="http://schemas.microsoft.com/office/drawing/2014/main" id="{AA8F8451-6CBF-4ACD-963C-768994E2ABB1}"/>
              </a:ext>
            </a:extLst>
          </p:cNvPr>
          <p:cNvPicPr>
            <a:picLocks noChangeAspect="1" noChangeArrowheads="1"/>
          </p:cNvPicPr>
          <p:nvPr/>
        </p:nvPicPr>
        <p:blipFill>
          <a:blip r:embed="rId11" cstate="email">
            <a:duotone>
              <a:prstClr val="black"/>
              <a:schemeClr val="accent1">
                <a:tint val="45000"/>
                <a:satMod val="400000"/>
              </a:schemeClr>
            </a:duotone>
          </a:blip>
          <a:srcRect/>
          <a:stretch>
            <a:fillRect/>
          </a:stretch>
        </p:blipFill>
        <p:spPr bwMode="auto">
          <a:xfrm>
            <a:off x="1512930" y="1234587"/>
            <a:ext cx="1885176" cy="1243245"/>
          </a:xfrm>
          <a:prstGeom prst="rect">
            <a:avLst/>
          </a:prstGeom>
          <a:solidFill>
            <a:schemeClr val="bg1"/>
          </a:solidFill>
          <a:ln w="76200">
            <a:noFill/>
          </a:ln>
        </p:spPr>
      </p:pic>
      <p:pic>
        <p:nvPicPr>
          <p:cNvPr id="441" name="Picture 6" descr="C:\Users\vincent.lui\Documents\VSS\products\Diagrams\Diagram Icons\router.png">
            <a:extLst>
              <a:ext uri="{FF2B5EF4-FFF2-40B4-BE49-F238E27FC236}">
                <a16:creationId xmlns:a16="http://schemas.microsoft.com/office/drawing/2014/main" id="{C44BA326-CFF0-4BB9-BDFF-4AC108E4B06F}"/>
              </a:ext>
            </a:extLst>
          </p:cNvPr>
          <p:cNvPicPr>
            <a:picLocks noChangeAspect="1" noChangeArrowheads="1"/>
          </p:cNvPicPr>
          <p:nvPr/>
        </p:nvPicPr>
        <p:blipFill>
          <a:blip r:embed="rId12">
            <a:duotone>
              <a:prstClr val="black"/>
              <a:schemeClr val="accent1">
                <a:tint val="45000"/>
                <a:satMod val="400000"/>
              </a:schemeClr>
            </a:duotone>
          </a:blip>
          <a:srcRect l="16998" t="19119" r="20623" b="17962"/>
          <a:stretch>
            <a:fillRect/>
          </a:stretch>
        </p:blipFill>
        <p:spPr bwMode="auto">
          <a:xfrm>
            <a:off x="2654006" y="1455842"/>
            <a:ext cx="629109" cy="536591"/>
          </a:xfrm>
          <a:prstGeom prst="rect">
            <a:avLst/>
          </a:prstGeom>
          <a:noFill/>
        </p:spPr>
      </p:pic>
    </p:spTree>
    <p:extLst>
      <p:ext uri="{BB962C8B-B14F-4D97-AF65-F5344CB8AC3E}">
        <p14:creationId xmlns:p14="http://schemas.microsoft.com/office/powerpoint/2010/main" val="4238525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136ED40F-C62C-4308-AFA9-A84FBAB62010}"/>
              </a:ext>
            </a:extLst>
          </p:cNvPr>
          <p:cNvSpPr/>
          <p:nvPr/>
        </p:nvSpPr>
        <p:spPr>
          <a:xfrm>
            <a:off x="2550063" y="4316477"/>
            <a:ext cx="736532" cy="338554"/>
          </a:xfrm>
          <a:prstGeom prst="rect">
            <a:avLst/>
          </a:prstGeom>
        </p:spPr>
        <p:txBody>
          <a:bodyPr wrap="square">
            <a:spAutoFit/>
          </a:bodyPr>
          <a:lstStyle/>
          <a:p>
            <a:pPr algn="ctr"/>
            <a:r>
              <a:rPr lang="en-US" sz="1600" dirty="0">
                <a:solidFill>
                  <a:srgbClr val="13254A"/>
                </a:solidFill>
              </a:rPr>
              <a:t>Probe</a:t>
            </a:r>
          </a:p>
        </p:txBody>
      </p:sp>
      <p:sp>
        <p:nvSpPr>
          <p:cNvPr id="89" name="Rectangle 88">
            <a:extLst>
              <a:ext uri="{FF2B5EF4-FFF2-40B4-BE49-F238E27FC236}">
                <a16:creationId xmlns:a16="http://schemas.microsoft.com/office/drawing/2014/main" id="{AAA20A6D-C825-4A77-965C-5C9091B6836A}"/>
              </a:ext>
            </a:extLst>
          </p:cNvPr>
          <p:cNvSpPr/>
          <p:nvPr/>
        </p:nvSpPr>
        <p:spPr>
          <a:xfrm>
            <a:off x="2550063" y="1483336"/>
            <a:ext cx="736532" cy="1077218"/>
          </a:xfrm>
          <a:prstGeom prst="rect">
            <a:avLst/>
          </a:prstGeom>
        </p:spPr>
        <p:txBody>
          <a:bodyPr wrap="square">
            <a:spAutoFit/>
          </a:bodyPr>
          <a:lstStyle/>
          <a:p>
            <a:pPr algn="ctr"/>
            <a:r>
              <a:rPr lang="en-US" sz="1600" dirty="0">
                <a:solidFill>
                  <a:srgbClr val="13254A"/>
                </a:solidFill>
              </a:rPr>
              <a:t>Probe</a:t>
            </a:r>
          </a:p>
          <a:p>
            <a:pPr algn="ctr"/>
            <a:endParaRPr lang="en-US" sz="1600" dirty="0">
              <a:solidFill>
                <a:srgbClr val="13254A"/>
              </a:solidFill>
            </a:endParaRPr>
          </a:p>
          <a:p>
            <a:pPr algn="ctr"/>
            <a:endParaRPr lang="en-US" sz="1600" dirty="0">
              <a:solidFill>
                <a:srgbClr val="13254A"/>
              </a:solidFill>
            </a:endParaRPr>
          </a:p>
          <a:p>
            <a:pPr algn="ctr"/>
            <a:endParaRPr lang="en-US" sz="1600" dirty="0">
              <a:solidFill>
                <a:srgbClr val="13254A"/>
              </a:solidFill>
            </a:endParaRPr>
          </a:p>
        </p:txBody>
      </p:sp>
      <p:sp>
        <p:nvSpPr>
          <p:cNvPr id="93" name="Rectangle 92">
            <a:extLst>
              <a:ext uri="{FF2B5EF4-FFF2-40B4-BE49-F238E27FC236}">
                <a16:creationId xmlns:a16="http://schemas.microsoft.com/office/drawing/2014/main" id="{7C0A3668-3122-4A24-B2E7-C72071EC88AA}"/>
              </a:ext>
            </a:extLst>
          </p:cNvPr>
          <p:cNvSpPr/>
          <p:nvPr/>
        </p:nvSpPr>
        <p:spPr>
          <a:xfrm>
            <a:off x="3170421" y="2891558"/>
            <a:ext cx="1250950" cy="1138773"/>
          </a:xfrm>
          <a:prstGeom prst="rect">
            <a:avLst/>
          </a:prstGeom>
        </p:spPr>
        <p:txBody>
          <a:bodyPr wrap="square">
            <a:spAutoFit/>
          </a:bodyPr>
          <a:lstStyle/>
          <a:p>
            <a:pPr algn="ctr"/>
            <a:r>
              <a:rPr lang="en-US" sz="1600" dirty="0">
                <a:solidFill>
                  <a:srgbClr val="13254A"/>
                </a:solidFill>
              </a:rPr>
              <a:t>Telemetry </a:t>
            </a:r>
          </a:p>
          <a:p>
            <a:pPr algn="ctr"/>
            <a:endParaRPr lang="en-US" dirty="0">
              <a:solidFill>
                <a:srgbClr val="13254A"/>
              </a:solidFill>
            </a:endParaRPr>
          </a:p>
          <a:p>
            <a:pPr algn="ctr"/>
            <a:endParaRPr lang="en-US" dirty="0">
              <a:solidFill>
                <a:srgbClr val="13254A"/>
              </a:solidFill>
            </a:endParaRPr>
          </a:p>
          <a:p>
            <a:pPr algn="ctr"/>
            <a:r>
              <a:rPr lang="en-US" sz="1600" dirty="0">
                <a:solidFill>
                  <a:srgbClr val="13254A"/>
                </a:solidFill>
              </a:rPr>
              <a:t>Agent</a:t>
            </a:r>
          </a:p>
        </p:txBody>
      </p:sp>
      <p:cxnSp>
        <p:nvCxnSpPr>
          <p:cNvPr id="94" name="Straight Connector 93">
            <a:extLst>
              <a:ext uri="{FF2B5EF4-FFF2-40B4-BE49-F238E27FC236}">
                <a16:creationId xmlns:a16="http://schemas.microsoft.com/office/drawing/2014/main" id="{CF2AFA18-507B-40D1-A5DB-1C3EAA9E4E2F}"/>
              </a:ext>
            </a:extLst>
          </p:cNvPr>
          <p:cNvCxnSpPr>
            <a:cxnSpLocks/>
          </p:cNvCxnSpPr>
          <p:nvPr/>
        </p:nvCxnSpPr>
        <p:spPr>
          <a:xfrm>
            <a:off x="6603597" y="4233814"/>
            <a:ext cx="1078952" cy="640276"/>
          </a:xfrm>
          <a:prstGeom prst="line">
            <a:avLst/>
          </a:prstGeom>
          <a:noFill/>
          <a:ln w="47625" cap="rnd" cmpd="sng" algn="ctr">
            <a:solidFill>
              <a:schemeClr val="tx1"/>
            </a:solidFill>
            <a:prstDash val="sysDot"/>
            <a:round/>
            <a:headEnd type="none" w="med" len="med"/>
            <a:tailEnd type="none" w="med" len="med"/>
          </a:ln>
          <a:effectLst/>
        </p:spPr>
      </p:cxnSp>
      <p:cxnSp>
        <p:nvCxnSpPr>
          <p:cNvPr id="95" name="Straight Connector 94">
            <a:extLst>
              <a:ext uri="{FF2B5EF4-FFF2-40B4-BE49-F238E27FC236}">
                <a16:creationId xmlns:a16="http://schemas.microsoft.com/office/drawing/2014/main" id="{2987EB20-BD44-4E84-BB5D-FD3FAEAA5885}"/>
              </a:ext>
            </a:extLst>
          </p:cNvPr>
          <p:cNvCxnSpPr>
            <a:cxnSpLocks/>
          </p:cNvCxnSpPr>
          <p:nvPr/>
        </p:nvCxnSpPr>
        <p:spPr>
          <a:xfrm flipV="1">
            <a:off x="4198467" y="3425481"/>
            <a:ext cx="824607" cy="3519"/>
          </a:xfrm>
          <a:prstGeom prst="line">
            <a:avLst/>
          </a:prstGeom>
          <a:noFill/>
          <a:ln w="47625" cap="rnd" cmpd="sng" algn="ctr">
            <a:solidFill>
              <a:schemeClr val="tx1"/>
            </a:solidFill>
            <a:prstDash val="sysDot"/>
            <a:round/>
            <a:headEnd type="none" w="med" len="med"/>
            <a:tailEnd type="none" w="med" len="med"/>
          </a:ln>
          <a:effectLst/>
        </p:spPr>
      </p:cxnSp>
      <p:pic>
        <p:nvPicPr>
          <p:cNvPr id="96" name="Picture 95">
            <a:extLst>
              <a:ext uri="{FF2B5EF4-FFF2-40B4-BE49-F238E27FC236}">
                <a16:creationId xmlns:a16="http://schemas.microsoft.com/office/drawing/2014/main" id="{F0E2E6B8-45E1-48E3-A7CE-09C931D111B3}"/>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100000"/>
                    </a14:imgEffect>
                    <a14:imgEffect>
                      <a14:colorTemperature colorTemp="11200"/>
                    </a14:imgEffect>
                    <a14:imgEffect>
                      <a14:saturation sat="193000"/>
                    </a14:imgEffect>
                    <a14:imgEffect>
                      <a14:brightnessContrast bright="-100000" contrast="100000"/>
                    </a14:imgEffect>
                  </a14:imgLayer>
                </a14:imgProps>
              </a:ext>
            </a:extLst>
          </a:blip>
          <a:stretch>
            <a:fillRect/>
          </a:stretch>
        </p:blipFill>
        <p:spPr>
          <a:xfrm>
            <a:off x="10053699" y="3989296"/>
            <a:ext cx="1589118" cy="1415309"/>
          </a:xfrm>
          <a:prstGeom prst="rect">
            <a:avLst/>
          </a:prstGeom>
        </p:spPr>
      </p:pic>
      <p:sp>
        <p:nvSpPr>
          <p:cNvPr id="97" name="Rectangle 96">
            <a:extLst>
              <a:ext uri="{FF2B5EF4-FFF2-40B4-BE49-F238E27FC236}">
                <a16:creationId xmlns:a16="http://schemas.microsoft.com/office/drawing/2014/main" id="{6A6A9337-1BC3-4D0C-B769-324115DCFCD1}"/>
              </a:ext>
            </a:extLst>
          </p:cNvPr>
          <p:cNvSpPr/>
          <p:nvPr/>
        </p:nvSpPr>
        <p:spPr>
          <a:xfrm>
            <a:off x="4966586" y="4455416"/>
            <a:ext cx="2151696" cy="2062103"/>
          </a:xfrm>
          <a:prstGeom prst="rect">
            <a:avLst/>
          </a:prstGeom>
        </p:spPr>
        <p:txBody>
          <a:bodyPr wrap="square">
            <a:spAutoFit/>
          </a:bodyPr>
          <a:lstStyle/>
          <a:p>
            <a:pPr algn="ctr"/>
            <a:r>
              <a:rPr lang="en-US" sz="1600" dirty="0">
                <a:solidFill>
                  <a:srgbClr val="16254C"/>
                </a:solidFill>
              </a:rPr>
              <a:t>Telemetry: Management Data,, </a:t>
            </a:r>
          </a:p>
          <a:p>
            <a:pPr algn="ctr"/>
            <a:r>
              <a:rPr lang="en-US" sz="1600" dirty="0">
                <a:solidFill>
                  <a:srgbClr val="16254C"/>
                </a:solidFill>
              </a:rPr>
              <a:t>Control Plane Data</a:t>
            </a:r>
          </a:p>
          <a:p>
            <a:pPr algn="ctr"/>
            <a:r>
              <a:rPr lang="en-US" sz="1600" dirty="0">
                <a:solidFill>
                  <a:srgbClr val="16254C"/>
                </a:solidFill>
              </a:rPr>
              <a:t>Link Data</a:t>
            </a:r>
          </a:p>
          <a:p>
            <a:pPr algn="ctr"/>
            <a:r>
              <a:rPr lang="en-US" sz="1600" dirty="0">
                <a:solidFill>
                  <a:srgbClr val="16254C"/>
                </a:solidFill>
              </a:rPr>
              <a:t>System Events</a:t>
            </a:r>
          </a:p>
          <a:p>
            <a:pPr algn="ctr"/>
            <a:r>
              <a:rPr lang="en-US" sz="1600" dirty="0">
                <a:solidFill>
                  <a:srgbClr val="16254C"/>
                </a:solidFill>
              </a:rPr>
              <a:t>(no taps, no capture)</a:t>
            </a:r>
          </a:p>
          <a:p>
            <a:pPr algn="ctr"/>
            <a:r>
              <a:rPr lang="en-US" sz="1600" dirty="0">
                <a:solidFill>
                  <a:srgbClr val="16254C"/>
                </a:solidFill>
              </a:rPr>
              <a:t>---</a:t>
            </a:r>
          </a:p>
          <a:p>
            <a:pPr algn="ctr"/>
            <a:r>
              <a:rPr lang="en-US" sz="1600" dirty="0">
                <a:solidFill>
                  <a:srgbClr val="16254C"/>
                </a:solidFill>
              </a:rPr>
              <a:t>optional active probes</a:t>
            </a:r>
          </a:p>
        </p:txBody>
      </p:sp>
      <p:sp>
        <p:nvSpPr>
          <p:cNvPr id="98" name="Rectangle 97">
            <a:extLst>
              <a:ext uri="{FF2B5EF4-FFF2-40B4-BE49-F238E27FC236}">
                <a16:creationId xmlns:a16="http://schemas.microsoft.com/office/drawing/2014/main" id="{5D992298-7E56-4002-B85A-7973743F926B}"/>
              </a:ext>
            </a:extLst>
          </p:cNvPr>
          <p:cNvSpPr/>
          <p:nvPr/>
        </p:nvSpPr>
        <p:spPr>
          <a:xfrm>
            <a:off x="3752248" y="1459066"/>
            <a:ext cx="1937249" cy="746358"/>
          </a:xfrm>
          <a:prstGeom prst="rect">
            <a:avLst/>
          </a:prstGeom>
        </p:spPr>
        <p:txBody>
          <a:bodyPr wrap="square">
            <a:spAutoFit/>
          </a:bodyPr>
          <a:lstStyle/>
          <a:p>
            <a:pPr algn="ctr">
              <a:lnSpc>
                <a:spcPts val="1720"/>
              </a:lnSpc>
            </a:pPr>
            <a:r>
              <a:rPr lang="en-US" sz="1600" i="1" dirty="0">
                <a:solidFill>
                  <a:schemeClr val="tx2"/>
                </a:solidFill>
              </a:rPr>
              <a:t>Agents run inside campus, remote sites, data center</a:t>
            </a:r>
          </a:p>
        </p:txBody>
      </p:sp>
      <p:sp>
        <p:nvSpPr>
          <p:cNvPr id="99" name="Rectangle 98">
            <a:extLst>
              <a:ext uri="{FF2B5EF4-FFF2-40B4-BE49-F238E27FC236}">
                <a16:creationId xmlns:a16="http://schemas.microsoft.com/office/drawing/2014/main" id="{D9B81E60-1AEA-4E36-891C-4506383FEBAC}"/>
              </a:ext>
            </a:extLst>
          </p:cNvPr>
          <p:cNvSpPr/>
          <p:nvPr/>
        </p:nvSpPr>
        <p:spPr>
          <a:xfrm>
            <a:off x="5935077" y="1783273"/>
            <a:ext cx="2794006" cy="528350"/>
          </a:xfrm>
          <a:prstGeom prst="rect">
            <a:avLst/>
          </a:prstGeom>
        </p:spPr>
        <p:txBody>
          <a:bodyPr wrap="square">
            <a:spAutoFit/>
          </a:bodyPr>
          <a:lstStyle/>
          <a:p>
            <a:pPr algn="ctr">
              <a:lnSpc>
                <a:spcPts val="1720"/>
              </a:lnSpc>
            </a:pPr>
            <a:r>
              <a:rPr lang="en-US" sz="1600" i="1" dirty="0">
                <a:solidFill>
                  <a:schemeClr val="tx2"/>
                </a:solidFill>
              </a:rPr>
              <a:t>NSG Service runs in the cloud, </a:t>
            </a:r>
          </a:p>
          <a:p>
            <a:pPr algn="ctr">
              <a:lnSpc>
                <a:spcPts val="1720"/>
              </a:lnSpc>
            </a:pPr>
            <a:r>
              <a:rPr lang="en-US" sz="1600" i="1" dirty="0">
                <a:solidFill>
                  <a:schemeClr val="tx2"/>
                </a:solidFill>
              </a:rPr>
              <a:t>multi-region &amp; multi-cloud</a:t>
            </a:r>
          </a:p>
        </p:txBody>
      </p:sp>
      <p:sp>
        <p:nvSpPr>
          <p:cNvPr id="100" name="Rectangle 99">
            <a:extLst>
              <a:ext uri="{FF2B5EF4-FFF2-40B4-BE49-F238E27FC236}">
                <a16:creationId xmlns:a16="http://schemas.microsoft.com/office/drawing/2014/main" id="{4FBD74B5-C78A-4019-8DA6-5B7E2252531A}"/>
              </a:ext>
            </a:extLst>
          </p:cNvPr>
          <p:cNvSpPr/>
          <p:nvPr/>
        </p:nvSpPr>
        <p:spPr>
          <a:xfrm>
            <a:off x="7726779" y="5668394"/>
            <a:ext cx="3429646" cy="1023357"/>
          </a:xfrm>
          <a:prstGeom prst="rect">
            <a:avLst/>
          </a:prstGeom>
        </p:spPr>
        <p:txBody>
          <a:bodyPr wrap="square">
            <a:spAutoFit/>
          </a:bodyPr>
          <a:lstStyle/>
          <a:p>
            <a:pPr algn="ctr">
              <a:lnSpc>
                <a:spcPts val="1720"/>
              </a:lnSpc>
            </a:pPr>
            <a:r>
              <a:rPr lang="en-US" sz="1600" i="1" dirty="0">
                <a:solidFill>
                  <a:schemeClr val="tx2"/>
                </a:solidFill>
              </a:rPr>
              <a:t>Source of </a:t>
            </a:r>
          </a:p>
          <a:p>
            <a:pPr algn="ctr">
              <a:lnSpc>
                <a:spcPts val="1720"/>
              </a:lnSpc>
            </a:pPr>
            <a:r>
              <a:rPr lang="en-US" sz="1600" i="1" dirty="0">
                <a:solidFill>
                  <a:schemeClr val="tx2"/>
                </a:solidFill>
              </a:rPr>
              <a:t>operational truth </a:t>
            </a:r>
          </a:p>
          <a:p>
            <a:pPr algn="ctr">
              <a:lnSpc>
                <a:spcPts val="1720"/>
              </a:lnSpc>
            </a:pPr>
            <a:r>
              <a:rPr lang="en-US" sz="1600" i="1" dirty="0">
                <a:solidFill>
                  <a:schemeClr val="tx2"/>
                </a:solidFill>
              </a:rPr>
              <a:t>with 99.999%  availability</a:t>
            </a:r>
          </a:p>
          <a:p>
            <a:pPr algn="ctr"/>
            <a:endParaRPr lang="en-US" i="1" dirty="0">
              <a:solidFill>
                <a:schemeClr val="tx2"/>
              </a:solidFill>
            </a:endParaRPr>
          </a:p>
        </p:txBody>
      </p:sp>
      <p:cxnSp>
        <p:nvCxnSpPr>
          <p:cNvPr id="101" name="Straight Connector 100">
            <a:extLst>
              <a:ext uri="{FF2B5EF4-FFF2-40B4-BE49-F238E27FC236}">
                <a16:creationId xmlns:a16="http://schemas.microsoft.com/office/drawing/2014/main" id="{2FDFE624-C5E6-43BD-BDF2-2E60B7264AC5}"/>
              </a:ext>
            </a:extLst>
          </p:cNvPr>
          <p:cNvCxnSpPr>
            <a:cxnSpLocks/>
          </p:cNvCxnSpPr>
          <p:nvPr/>
        </p:nvCxnSpPr>
        <p:spPr>
          <a:xfrm>
            <a:off x="3143791" y="2022728"/>
            <a:ext cx="2321947" cy="610435"/>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90DE94AD-13B2-4C2F-A4EF-4796144899FC}"/>
              </a:ext>
            </a:extLst>
          </p:cNvPr>
          <p:cNvGrpSpPr/>
          <p:nvPr/>
        </p:nvGrpSpPr>
        <p:grpSpPr>
          <a:xfrm>
            <a:off x="10187858" y="1825288"/>
            <a:ext cx="1220765" cy="880300"/>
            <a:chOff x="10023340" y="1734272"/>
            <a:chExt cx="1636508" cy="1180095"/>
          </a:xfrm>
        </p:grpSpPr>
        <p:grpSp>
          <p:nvGrpSpPr>
            <p:cNvPr id="103" name="Group 102">
              <a:extLst>
                <a:ext uri="{FF2B5EF4-FFF2-40B4-BE49-F238E27FC236}">
                  <a16:creationId xmlns:a16="http://schemas.microsoft.com/office/drawing/2014/main" id="{8AAC1A83-1959-4935-9817-1D7B075971C5}"/>
                </a:ext>
              </a:extLst>
            </p:cNvPr>
            <p:cNvGrpSpPr/>
            <p:nvPr/>
          </p:nvGrpSpPr>
          <p:grpSpPr>
            <a:xfrm>
              <a:off x="10290453" y="1884288"/>
              <a:ext cx="1091399" cy="751812"/>
              <a:chOff x="10253190" y="1861201"/>
              <a:chExt cx="1176809" cy="810647"/>
            </a:xfrm>
          </p:grpSpPr>
          <p:sp>
            <p:nvSpPr>
              <p:cNvPr id="105" name="Rectangle 104">
                <a:extLst>
                  <a:ext uri="{FF2B5EF4-FFF2-40B4-BE49-F238E27FC236}">
                    <a16:creationId xmlns:a16="http://schemas.microsoft.com/office/drawing/2014/main" id="{E9680B02-B0A4-4396-8D60-A8AE905AB34A}"/>
                  </a:ext>
                </a:extLst>
              </p:cNvPr>
              <p:cNvSpPr/>
              <p:nvPr/>
            </p:nvSpPr>
            <p:spPr>
              <a:xfrm>
                <a:off x="10253190" y="1861201"/>
                <a:ext cx="1176809" cy="810647"/>
              </a:xfrm>
              <a:prstGeom prst="rect">
                <a:avLst/>
              </a:prstGeom>
              <a:solidFill>
                <a:srgbClr val="62A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10" name="Rectangle 109">
                <a:extLst>
                  <a:ext uri="{FF2B5EF4-FFF2-40B4-BE49-F238E27FC236}">
                    <a16:creationId xmlns:a16="http://schemas.microsoft.com/office/drawing/2014/main" id="{583F09C1-44F4-411F-BD54-B3B9FAD08F9D}"/>
                  </a:ext>
                </a:extLst>
              </p:cNvPr>
              <p:cNvSpPr/>
              <p:nvPr/>
            </p:nvSpPr>
            <p:spPr>
              <a:xfrm>
                <a:off x="10315073" y="1905885"/>
                <a:ext cx="310035" cy="719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11" name="Rectangle 110">
                <a:extLst>
                  <a:ext uri="{FF2B5EF4-FFF2-40B4-BE49-F238E27FC236}">
                    <a16:creationId xmlns:a16="http://schemas.microsoft.com/office/drawing/2014/main" id="{0705A2F7-1B4F-4255-ABD2-E67D114550B9}"/>
                  </a:ext>
                </a:extLst>
              </p:cNvPr>
              <p:cNvSpPr/>
              <p:nvPr/>
            </p:nvSpPr>
            <p:spPr>
              <a:xfrm>
                <a:off x="10686991" y="1930443"/>
                <a:ext cx="671043" cy="3000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12" name="Rectangle 111">
                <a:extLst>
                  <a:ext uri="{FF2B5EF4-FFF2-40B4-BE49-F238E27FC236}">
                    <a16:creationId xmlns:a16="http://schemas.microsoft.com/office/drawing/2014/main" id="{FA921053-A9D1-477E-AE58-19BD4F8F97DE}"/>
                  </a:ext>
                </a:extLst>
              </p:cNvPr>
              <p:cNvSpPr/>
              <p:nvPr/>
            </p:nvSpPr>
            <p:spPr>
              <a:xfrm>
                <a:off x="10686991" y="2311743"/>
                <a:ext cx="671042" cy="278851"/>
              </a:xfrm>
              <a:prstGeom prst="rect">
                <a:avLst/>
              </a:prstGeom>
              <a:solidFill>
                <a:srgbClr val="F67B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sp>
          <p:nvSpPr>
            <p:cNvPr id="104" name="Freeform 5">
              <a:extLst>
                <a:ext uri="{FF2B5EF4-FFF2-40B4-BE49-F238E27FC236}">
                  <a16:creationId xmlns:a16="http://schemas.microsoft.com/office/drawing/2014/main" id="{B925171B-49CF-4E35-A181-34C6F901C8B8}"/>
                </a:ext>
              </a:extLst>
            </p:cNvPr>
            <p:cNvSpPr>
              <a:spLocks noEditPoints="1"/>
            </p:cNvSpPr>
            <p:nvPr/>
          </p:nvSpPr>
          <p:spPr bwMode="auto">
            <a:xfrm>
              <a:off x="10023340" y="1734272"/>
              <a:ext cx="1636508" cy="1180095"/>
            </a:xfrm>
            <a:custGeom>
              <a:avLst/>
              <a:gdLst>
                <a:gd name="T0" fmla="*/ 4026 w 4176"/>
                <a:gd name="T1" fmla="*/ 0 h 2976"/>
                <a:gd name="T2" fmla="*/ 150 w 4176"/>
                <a:gd name="T3" fmla="*/ 0 h 2976"/>
                <a:gd name="T4" fmla="*/ 0 w 4176"/>
                <a:gd name="T5" fmla="*/ 150 h 2976"/>
                <a:gd name="T6" fmla="*/ 0 w 4176"/>
                <a:gd name="T7" fmla="*/ 2502 h 2976"/>
                <a:gd name="T8" fmla="*/ 150 w 4176"/>
                <a:gd name="T9" fmla="*/ 2652 h 2976"/>
                <a:gd name="T10" fmla="*/ 1732 w 4176"/>
                <a:gd name="T11" fmla="*/ 2652 h 2976"/>
                <a:gd name="T12" fmla="*/ 1732 w 4176"/>
                <a:gd name="T13" fmla="*/ 2800 h 2976"/>
                <a:gd name="T14" fmla="*/ 1248 w 4176"/>
                <a:gd name="T15" fmla="*/ 2800 h 2976"/>
                <a:gd name="T16" fmla="*/ 1248 w 4176"/>
                <a:gd name="T17" fmla="*/ 2976 h 2976"/>
                <a:gd name="T18" fmla="*/ 2928 w 4176"/>
                <a:gd name="T19" fmla="*/ 2976 h 2976"/>
                <a:gd name="T20" fmla="*/ 2928 w 4176"/>
                <a:gd name="T21" fmla="*/ 2800 h 2976"/>
                <a:gd name="T22" fmla="*/ 2444 w 4176"/>
                <a:gd name="T23" fmla="*/ 2800 h 2976"/>
                <a:gd name="T24" fmla="*/ 2444 w 4176"/>
                <a:gd name="T25" fmla="*/ 2652 h 2976"/>
                <a:gd name="T26" fmla="*/ 4026 w 4176"/>
                <a:gd name="T27" fmla="*/ 2652 h 2976"/>
                <a:gd name="T28" fmla="*/ 4176 w 4176"/>
                <a:gd name="T29" fmla="*/ 2502 h 2976"/>
                <a:gd name="T30" fmla="*/ 4176 w 4176"/>
                <a:gd name="T31" fmla="*/ 150 h 2976"/>
                <a:gd name="T32" fmla="*/ 4026 w 4176"/>
                <a:gd name="T33" fmla="*/ 0 h 2976"/>
                <a:gd name="T34" fmla="*/ 256 w 4176"/>
                <a:gd name="T35" fmla="*/ 2384 h 2976"/>
                <a:gd name="T36" fmla="*/ 256 w 4176"/>
                <a:gd name="T37" fmla="*/ 240 h 2976"/>
                <a:gd name="T38" fmla="*/ 3920 w 4176"/>
                <a:gd name="T39" fmla="*/ 240 h 2976"/>
                <a:gd name="T40" fmla="*/ 3920 w 4176"/>
                <a:gd name="T41" fmla="*/ 2384 h 2976"/>
                <a:gd name="T42" fmla="*/ 256 w 4176"/>
                <a:gd name="T43" fmla="*/ 2384 h 2976"/>
                <a:gd name="T44" fmla="*/ 3936 w 4176"/>
                <a:gd name="T45" fmla="*/ 2557 h 2976"/>
                <a:gd name="T46" fmla="*/ 3636 w 4176"/>
                <a:gd name="T47" fmla="*/ 2557 h 2976"/>
                <a:gd name="T48" fmla="*/ 3636 w 4176"/>
                <a:gd name="T49" fmla="*/ 2480 h 2976"/>
                <a:gd name="T50" fmla="*/ 3936 w 4176"/>
                <a:gd name="T51" fmla="*/ 2480 h 2976"/>
                <a:gd name="T52" fmla="*/ 3936 w 4176"/>
                <a:gd name="T53" fmla="*/ 2557 h 2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76" h="2976">
                  <a:moveTo>
                    <a:pt x="4026" y="0"/>
                  </a:moveTo>
                  <a:cubicBezTo>
                    <a:pt x="150" y="0"/>
                    <a:pt x="150" y="0"/>
                    <a:pt x="150" y="0"/>
                  </a:cubicBezTo>
                  <a:cubicBezTo>
                    <a:pt x="67" y="0"/>
                    <a:pt x="0" y="67"/>
                    <a:pt x="0" y="150"/>
                  </a:cubicBezTo>
                  <a:cubicBezTo>
                    <a:pt x="0" y="2502"/>
                    <a:pt x="0" y="2502"/>
                    <a:pt x="0" y="2502"/>
                  </a:cubicBezTo>
                  <a:cubicBezTo>
                    <a:pt x="0" y="2585"/>
                    <a:pt x="67" y="2652"/>
                    <a:pt x="150" y="2652"/>
                  </a:cubicBezTo>
                  <a:cubicBezTo>
                    <a:pt x="1732" y="2652"/>
                    <a:pt x="1732" y="2652"/>
                    <a:pt x="1732" y="2652"/>
                  </a:cubicBezTo>
                  <a:cubicBezTo>
                    <a:pt x="1732" y="2800"/>
                    <a:pt x="1732" y="2800"/>
                    <a:pt x="1732" y="2800"/>
                  </a:cubicBezTo>
                  <a:cubicBezTo>
                    <a:pt x="1248" y="2800"/>
                    <a:pt x="1248" y="2800"/>
                    <a:pt x="1248" y="2800"/>
                  </a:cubicBezTo>
                  <a:cubicBezTo>
                    <a:pt x="1248" y="2976"/>
                    <a:pt x="1248" y="2976"/>
                    <a:pt x="1248" y="2976"/>
                  </a:cubicBezTo>
                  <a:cubicBezTo>
                    <a:pt x="2928" y="2976"/>
                    <a:pt x="2928" y="2976"/>
                    <a:pt x="2928" y="2976"/>
                  </a:cubicBezTo>
                  <a:cubicBezTo>
                    <a:pt x="2928" y="2800"/>
                    <a:pt x="2928" y="2800"/>
                    <a:pt x="2928" y="2800"/>
                  </a:cubicBezTo>
                  <a:cubicBezTo>
                    <a:pt x="2444" y="2800"/>
                    <a:pt x="2444" y="2800"/>
                    <a:pt x="2444" y="2800"/>
                  </a:cubicBezTo>
                  <a:cubicBezTo>
                    <a:pt x="2444" y="2652"/>
                    <a:pt x="2444" y="2652"/>
                    <a:pt x="2444" y="2652"/>
                  </a:cubicBezTo>
                  <a:cubicBezTo>
                    <a:pt x="4026" y="2652"/>
                    <a:pt x="4026" y="2652"/>
                    <a:pt x="4026" y="2652"/>
                  </a:cubicBezTo>
                  <a:cubicBezTo>
                    <a:pt x="4109" y="2652"/>
                    <a:pt x="4176" y="2585"/>
                    <a:pt x="4176" y="2502"/>
                  </a:cubicBezTo>
                  <a:cubicBezTo>
                    <a:pt x="4176" y="150"/>
                    <a:pt x="4176" y="150"/>
                    <a:pt x="4176" y="150"/>
                  </a:cubicBezTo>
                  <a:cubicBezTo>
                    <a:pt x="4176" y="67"/>
                    <a:pt x="4109" y="0"/>
                    <a:pt x="4026" y="0"/>
                  </a:cubicBezTo>
                  <a:close/>
                  <a:moveTo>
                    <a:pt x="256" y="2384"/>
                  </a:moveTo>
                  <a:cubicBezTo>
                    <a:pt x="256" y="240"/>
                    <a:pt x="256" y="240"/>
                    <a:pt x="256" y="240"/>
                  </a:cubicBezTo>
                  <a:cubicBezTo>
                    <a:pt x="3920" y="240"/>
                    <a:pt x="3920" y="240"/>
                    <a:pt x="3920" y="240"/>
                  </a:cubicBezTo>
                  <a:cubicBezTo>
                    <a:pt x="3920" y="2384"/>
                    <a:pt x="3920" y="2384"/>
                    <a:pt x="3920" y="2384"/>
                  </a:cubicBezTo>
                  <a:lnTo>
                    <a:pt x="256" y="2384"/>
                  </a:lnTo>
                  <a:close/>
                  <a:moveTo>
                    <a:pt x="3936" y="2557"/>
                  </a:moveTo>
                  <a:cubicBezTo>
                    <a:pt x="3636" y="2557"/>
                    <a:pt x="3636" y="2557"/>
                    <a:pt x="3636" y="2557"/>
                  </a:cubicBezTo>
                  <a:cubicBezTo>
                    <a:pt x="3636" y="2480"/>
                    <a:pt x="3636" y="2480"/>
                    <a:pt x="3636" y="2480"/>
                  </a:cubicBezTo>
                  <a:cubicBezTo>
                    <a:pt x="3936" y="2480"/>
                    <a:pt x="3936" y="2480"/>
                    <a:pt x="3936" y="2480"/>
                  </a:cubicBezTo>
                  <a:lnTo>
                    <a:pt x="3936" y="255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3" name="Group 112">
            <a:extLst>
              <a:ext uri="{FF2B5EF4-FFF2-40B4-BE49-F238E27FC236}">
                <a16:creationId xmlns:a16="http://schemas.microsoft.com/office/drawing/2014/main" id="{792F1F80-3400-4FAF-8E7D-4928C43CB536}"/>
              </a:ext>
            </a:extLst>
          </p:cNvPr>
          <p:cNvGrpSpPr/>
          <p:nvPr/>
        </p:nvGrpSpPr>
        <p:grpSpPr>
          <a:xfrm>
            <a:off x="2783816" y="1846927"/>
            <a:ext cx="237943" cy="331343"/>
            <a:chOff x="2511309" y="2382154"/>
            <a:chExt cx="723830" cy="1007957"/>
          </a:xfrm>
          <a:solidFill>
            <a:schemeClr val="bg1"/>
          </a:solidFill>
        </p:grpSpPr>
        <p:sp>
          <p:nvSpPr>
            <p:cNvPr id="115" name="Freeform 131">
              <a:extLst>
                <a:ext uri="{FF2B5EF4-FFF2-40B4-BE49-F238E27FC236}">
                  <a16:creationId xmlns:a16="http://schemas.microsoft.com/office/drawing/2014/main" id="{F880B259-DC1A-443E-84F2-605CACE1FB89}"/>
                </a:ext>
              </a:extLst>
            </p:cNvPr>
            <p:cNvSpPr>
              <a:spLocks noEditPoints="1"/>
            </p:cNvSpPr>
            <p:nvPr/>
          </p:nvSpPr>
          <p:spPr bwMode="auto">
            <a:xfrm rot="20479378">
              <a:off x="2511309" y="2781481"/>
              <a:ext cx="615982" cy="608630"/>
            </a:xfrm>
            <a:custGeom>
              <a:avLst/>
              <a:gdLst/>
              <a:ahLst/>
              <a:cxnLst>
                <a:cxn ang="0">
                  <a:pos x="259" y="120"/>
                </a:cxn>
                <a:cxn ang="0">
                  <a:pos x="254" y="93"/>
                </a:cxn>
                <a:cxn ang="0">
                  <a:pos x="250" y="89"/>
                </a:cxn>
                <a:cxn ang="0">
                  <a:pos x="231" y="87"/>
                </a:cxn>
                <a:cxn ang="0">
                  <a:pos x="216" y="62"/>
                </a:cxn>
                <a:cxn ang="0">
                  <a:pos x="224" y="44"/>
                </a:cxn>
                <a:cxn ang="0">
                  <a:pos x="222" y="39"/>
                </a:cxn>
                <a:cxn ang="0">
                  <a:pos x="202" y="22"/>
                </a:cxn>
                <a:cxn ang="0">
                  <a:pos x="196" y="21"/>
                </a:cxn>
                <a:cxn ang="0">
                  <a:pos x="180" y="32"/>
                </a:cxn>
                <a:cxn ang="0">
                  <a:pos x="152" y="22"/>
                </a:cxn>
                <a:cxn ang="0">
                  <a:pos x="147" y="4"/>
                </a:cxn>
                <a:cxn ang="0">
                  <a:pos x="143" y="0"/>
                </a:cxn>
                <a:cxn ang="0">
                  <a:pos x="116" y="0"/>
                </a:cxn>
                <a:cxn ang="0">
                  <a:pos x="111" y="4"/>
                </a:cxn>
                <a:cxn ang="0">
                  <a:pos x="106" y="22"/>
                </a:cxn>
                <a:cxn ang="0">
                  <a:pos x="78" y="32"/>
                </a:cxn>
                <a:cxn ang="0">
                  <a:pos x="62" y="22"/>
                </a:cxn>
                <a:cxn ang="0">
                  <a:pos x="56" y="22"/>
                </a:cxn>
                <a:cxn ang="0">
                  <a:pos x="36" y="39"/>
                </a:cxn>
                <a:cxn ang="0">
                  <a:pos x="35" y="45"/>
                </a:cxn>
                <a:cxn ang="0">
                  <a:pos x="43" y="62"/>
                </a:cxn>
                <a:cxn ang="0">
                  <a:pos x="28" y="88"/>
                </a:cxn>
                <a:cxn ang="0">
                  <a:pos x="9" y="90"/>
                </a:cxn>
                <a:cxn ang="0">
                  <a:pos x="5" y="94"/>
                </a:cxn>
                <a:cxn ang="0">
                  <a:pos x="0" y="120"/>
                </a:cxn>
                <a:cxn ang="0">
                  <a:pos x="3" y="126"/>
                </a:cxn>
                <a:cxn ang="0">
                  <a:pos x="20" y="134"/>
                </a:cxn>
                <a:cxn ang="0">
                  <a:pos x="25" y="163"/>
                </a:cxn>
                <a:cxn ang="0">
                  <a:pos x="12" y="177"/>
                </a:cxn>
                <a:cxn ang="0">
                  <a:pos x="11" y="183"/>
                </a:cxn>
                <a:cxn ang="0">
                  <a:pos x="25" y="206"/>
                </a:cxn>
                <a:cxn ang="0">
                  <a:pos x="30" y="208"/>
                </a:cxn>
                <a:cxn ang="0">
                  <a:pos x="49" y="203"/>
                </a:cxn>
                <a:cxn ang="0">
                  <a:pos x="71" y="222"/>
                </a:cxn>
                <a:cxn ang="0">
                  <a:pos x="70" y="241"/>
                </a:cxn>
                <a:cxn ang="0">
                  <a:pos x="73" y="246"/>
                </a:cxn>
                <a:cxn ang="0">
                  <a:pos x="98" y="255"/>
                </a:cxn>
                <a:cxn ang="0">
                  <a:pos x="104" y="254"/>
                </a:cxn>
                <a:cxn ang="0">
                  <a:pos x="115" y="238"/>
                </a:cxn>
                <a:cxn ang="0">
                  <a:pos x="130" y="239"/>
                </a:cxn>
                <a:cxn ang="0">
                  <a:pos x="145" y="238"/>
                </a:cxn>
                <a:cxn ang="0">
                  <a:pos x="156" y="253"/>
                </a:cxn>
                <a:cxn ang="0">
                  <a:pos x="161" y="255"/>
                </a:cxn>
                <a:cxn ang="0">
                  <a:pos x="187" y="246"/>
                </a:cxn>
                <a:cxn ang="0">
                  <a:pos x="190" y="241"/>
                </a:cxn>
                <a:cxn ang="0">
                  <a:pos x="188" y="222"/>
                </a:cxn>
                <a:cxn ang="0">
                  <a:pos x="211" y="203"/>
                </a:cxn>
                <a:cxn ang="0">
                  <a:pos x="230" y="207"/>
                </a:cxn>
                <a:cxn ang="0">
                  <a:pos x="235" y="205"/>
                </a:cxn>
                <a:cxn ang="0">
                  <a:pos x="248" y="182"/>
                </a:cxn>
                <a:cxn ang="0">
                  <a:pos x="248" y="176"/>
                </a:cxn>
                <a:cxn ang="0">
                  <a:pos x="234" y="162"/>
                </a:cxn>
                <a:cxn ang="0">
                  <a:pos x="239" y="133"/>
                </a:cxn>
                <a:cxn ang="0">
                  <a:pos x="256" y="125"/>
                </a:cxn>
                <a:cxn ang="0">
                  <a:pos x="259" y="120"/>
                </a:cxn>
                <a:cxn ang="0">
                  <a:pos x="165" y="190"/>
                </a:cxn>
                <a:cxn ang="0">
                  <a:pos x="69" y="165"/>
                </a:cxn>
                <a:cxn ang="0">
                  <a:pos x="94" y="69"/>
                </a:cxn>
                <a:cxn ang="0">
                  <a:pos x="190" y="94"/>
                </a:cxn>
                <a:cxn ang="0">
                  <a:pos x="165" y="190"/>
                </a:cxn>
              </a:cxnLst>
              <a:rect l="0" t="0" r="r" b="b"/>
              <a:pathLst>
                <a:path w="259" h="256">
                  <a:moveTo>
                    <a:pt x="259" y="120"/>
                  </a:moveTo>
                  <a:cubicBezTo>
                    <a:pt x="259" y="118"/>
                    <a:pt x="254" y="94"/>
                    <a:pt x="254" y="93"/>
                  </a:cubicBezTo>
                  <a:cubicBezTo>
                    <a:pt x="254" y="91"/>
                    <a:pt x="252" y="89"/>
                    <a:pt x="250" y="89"/>
                  </a:cubicBezTo>
                  <a:cubicBezTo>
                    <a:pt x="247" y="89"/>
                    <a:pt x="233" y="88"/>
                    <a:pt x="231" y="87"/>
                  </a:cubicBezTo>
                  <a:cubicBezTo>
                    <a:pt x="227" y="78"/>
                    <a:pt x="222" y="70"/>
                    <a:pt x="216" y="62"/>
                  </a:cubicBezTo>
                  <a:cubicBezTo>
                    <a:pt x="217" y="60"/>
                    <a:pt x="223" y="47"/>
                    <a:pt x="224" y="44"/>
                  </a:cubicBezTo>
                  <a:cubicBezTo>
                    <a:pt x="225" y="42"/>
                    <a:pt x="224" y="40"/>
                    <a:pt x="222" y="39"/>
                  </a:cubicBezTo>
                  <a:cubicBezTo>
                    <a:pt x="222" y="38"/>
                    <a:pt x="203" y="22"/>
                    <a:pt x="202" y="22"/>
                  </a:cubicBezTo>
                  <a:cubicBezTo>
                    <a:pt x="200" y="20"/>
                    <a:pt x="198" y="20"/>
                    <a:pt x="196" y="21"/>
                  </a:cubicBezTo>
                  <a:cubicBezTo>
                    <a:pt x="194" y="23"/>
                    <a:pt x="182" y="31"/>
                    <a:pt x="180" y="32"/>
                  </a:cubicBezTo>
                  <a:cubicBezTo>
                    <a:pt x="172" y="27"/>
                    <a:pt x="162" y="24"/>
                    <a:pt x="152" y="22"/>
                  </a:cubicBezTo>
                  <a:cubicBezTo>
                    <a:pt x="152" y="20"/>
                    <a:pt x="148" y="6"/>
                    <a:pt x="147" y="4"/>
                  </a:cubicBezTo>
                  <a:cubicBezTo>
                    <a:pt x="147" y="2"/>
                    <a:pt x="145" y="0"/>
                    <a:pt x="143" y="0"/>
                  </a:cubicBezTo>
                  <a:cubicBezTo>
                    <a:pt x="116" y="0"/>
                    <a:pt x="116" y="0"/>
                    <a:pt x="116" y="0"/>
                  </a:cubicBezTo>
                  <a:cubicBezTo>
                    <a:pt x="113" y="0"/>
                    <a:pt x="112" y="2"/>
                    <a:pt x="111" y="4"/>
                  </a:cubicBezTo>
                  <a:cubicBezTo>
                    <a:pt x="110" y="7"/>
                    <a:pt x="107" y="20"/>
                    <a:pt x="106" y="22"/>
                  </a:cubicBezTo>
                  <a:cubicBezTo>
                    <a:pt x="96" y="24"/>
                    <a:pt x="87" y="28"/>
                    <a:pt x="78" y="32"/>
                  </a:cubicBezTo>
                  <a:cubicBezTo>
                    <a:pt x="76" y="31"/>
                    <a:pt x="65" y="23"/>
                    <a:pt x="62" y="22"/>
                  </a:cubicBezTo>
                  <a:cubicBezTo>
                    <a:pt x="61" y="21"/>
                    <a:pt x="58" y="20"/>
                    <a:pt x="56" y="22"/>
                  </a:cubicBezTo>
                  <a:cubicBezTo>
                    <a:pt x="56" y="23"/>
                    <a:pt x="37" y="38"/>
                    <a:pt x="36" y="39"/>
                  </a:cubicBezTo>
                  <a:cubicBezTo>
                    <a:pt x="34" y="41"/>
                    <a:pt x="34" y="43"/>
                    <a:pt x="35" y="45"/>
                  </a:cubicBezTo>
                  <a:cubicBezTo>
                    <a:pt x="36" y="48"/>
                    <a:pt x="42" y="60"/>
                    <a:pt x="43" y="62"/>
                  </a:cubicBezTo>
                  <a:cubicBezTo>
                    <a:pt x="37" y="70"/>
                    <a:pt x="32" y="79"/>
                    <a:pt x="28" y="88"/>
                  </a:cubicBezTo>
                  <a:cubicBezTo>
                    <a:pt x="25" y="88"/>
                    <a:pt x="12" y="90"/>
                    <a:pt x="9" y="90"/>
                  </a:cubicBezTo>
                  <a:cubicBezTo>
                    <a:pt x="7" y="90"/>
                    <a:pt x="5" y="91"/>
                    <a:pt x="5" y="94"/>
                  </a:cubicBezTo>
                  <a:cubicBezTo>
                    <a:pt x="4" y="95"/>
                    <a:pt x="0" y="119"/>
                    <a:pt x="0" y="120"/>
                  </a:cubicBezTo>
                  <a:cubicBezTo>
                    <a:pt x="0" y="123"/>
                    <a:pt x="1" y="125"/>
                    <a:pt x="3" y="126"/>
                  </a:cubicBezTo>
                  <a:cubicBezTo>
                    <a:pt x="6" y="127"/>
                    <a:pt x="18" y="133"/>
                    <a:pt x="20" y="134"/>
                  </a:cubicBezTo>
                  <a:cubicBezTo>
                    <a:pt x="20" y="144"/>
                    <a:pt x="22" y="154"/>
                    <a:pt x="25" y="163"/>
                  </a:cubicBezTo>
                  <a:cubicBezTo>
                    <a:pt x="24" y="165"/>
                    <a:pt x="14" y="175"/>
                    <a:pt x="12" y="177"/>
                  </a:cubicBezTo>
                  <a:cubicBezTo>
                    <a:pt x="10" y="178"/>
                    <a:pt x="10" y="180"/>
                    <a:pt x="11" y="183"/>
                  </a:cubicBezTo>
                  <a:cubicBezTo>
                    <a:pt x="12" y="184"/>
                    <a:pt x="24" y="205"/>
                    <a:pt x="25" y="206"/>
                  </a:cubicBezTo>
                  <a:cubicBezTo>
                    <a:pt x="26" y="208"/>
                    <a:pt x="28" y="208"/>
                    <a:pt x="30" y="208"/>
                  </a:cubicBezTo>
                  <a:cubicBezTo>
                    <a:pt x="33" y="207"/>
                    <a:pt x="46" y="204"/>
                    <a:pt x="49" y="203"/>
                  </a:cubicBezTo>
                  <a:cubicBezTo>
                    <a:pt x="55" y="210"/>
                    <a:pt x="63" y="217"/>
                    <a:pt x="71" y="222"/>
                  </a:cubicBezTo>
                  <a:cubicBezTo>
                    <a:pt x="71" y="224"/>
                    <a:pt x="70" y="238"/>
                    <a:pt x="70" y="241"/>
                  </a:cubicBezTo>
                  <a:cubicBezTo>
                    <a:pt x="70" y="243"/>
                    <a:pt x="71" y="245"/>
                    <a:pt x="73" y="246"/>
                  </a:cubicBezTo>
                  <a:cubicBezTo>
                    <a:pt x="74" y="247"/>
                    <a:pt x="97" y="255"/>
                    <a:pt x="98" y="255"/>
                  </a:cubicBezTo>
                  <a:cubicBezTo>
                    <a:pt x="101" y="256"/>
                    <a:pt x="103" y="255"/>
                    <a:pt x="104" y="254"/>
                  </a:cubicBezTo>
                  <a:cubicBezTo>
                    <a:pt x="106" y="251"/>
                    <a:pt x="114" y="240"/>
                    <a:pt x="115" y="238"/>
                  </a:cubicBezTo>
                  <a:cubicBezTo>
                    <a:pt x="120" y="239"/>
                    <a:pt x="125" y="239"/>
                    <a:pt x="130" y="239"/>
                  </a:cubicBezTo>
                  <a:cubicBezTo>
                    <a:pt x="135" y="239"/>
                    <a:pt x="140" y="239"/>
                    <a:pt x="145" y="238"/>
                  </a:cubicBezTo>
                  <a:cubicBezTo>
                    <a:pt x="146" y="240"/>
                    <a:pt x="154" y="251"/>
                    <a:pt x="156" y="253"/>
                  </a:cubicBezTo>
                  <a:cubicBezTo>
                    <a:pt x="157" y="255"/>
                    <a:pt x="159" y="256"/>
                    <a:pt x="161" y="255"/>
                  </a:cubicBezTo>
                  <a:cubicBezTo>
                    <a:pt x="163" y="255"/>
                    <a:pt x="186" y="246"/>
                    <a:pt x="187" y="246"/>
                  </a:cubicBezTo>
                  <a:cubicBezTo>
                    <a:pt x="189" y="245"/>
                    <a:pt x="190" y="243"/>
                    <a:pt x="190" y="241"/>
                  </a:cubicBezTo>
                  <a:cubicBezTo>
                    <a:pt x="190" y="238"/>
                    <a:pt x="188" y="224"/>
                    <a:pt x="188" y="222"/>
                  </a:cubicBezTo>
                  <a:cubicBezTo>
                    <a:pt x="197" y="216"/>
                    <a:pt x="204" y="210"/>
                    <a:pt x="211" y="203"/>
                  </a:cubicBezTo>
                  <a:cubicBezTo>
                    <a:pt x="213" y="203"/>
                    <a:pt x="227" y="207"/>
                    <a:pt x="230" y="207"/>
                  </a:cubicBezTo>
                  <a:cubicBezTo>
                    <a:pt x="231" y="208"/>
                    <a:pt x="234" y="207"/>
                    <a:pt x="235" y="205"/>
                  </a:cubicBezTo>
                  <a:cubicBezTo>
                    <a:pt x="235" y="204"/>
                    <a:pt x="248" y="183"/>
                    <a:pt x="248" y="182"/>
                  </a:cubicBezTo>
                  <a:cubicBezTo>
                    <a:pt x="249" y="180"/>
                    <a:pt x="249" y="178"/>
                    <a:pt x="248" y="176"/>
                  </a:cubicBezTo>
                  <a:cubicBezTo>
                    <a:pt x="245" y="174"/>
                    <a:pt x="236" y="164"/>
                    <a:pt x="234" y="162"/>
                  </a:cubicBezTo>
                  <a:cubicBezTo>
                    <a:pt x="237" y="153"/>
                    <a:pt x="239" y="143"/>
                    <a:pt x="239" y="133"/>
                  </a:cubicBezTo>
                  <a:cubicBezTo>
                    <a:pt x="241" y="132"/>
                    <a:pt x="254" y="126"/>
                    <a:pt x="256" y="125"/>
                  </a:cubicBezTo>
                  <a:cubicBezTo>
                    <a:pt x="258" y="124"/>
                    <a:pt x="259" y="122"/>
                    <a:pt x="259" y="120"/>
                  </a:cubicBezTo>
                  <a:close/>
                  <a:moveTo>
                    <a:pt x="165" y="190"/>
                  </a:moveTo>
                  <a:cubicBezTo>
                    <a:pt x="131" y="209"/>
                    <a:pt x="88" y="198"/>
                    <a:pt x="69" y="165"/>
                  </a:cubicBezTo>
                  <a:cubicBezTo>
                    <a:pt x="50" y="131"/>
                    <a:pt x="61" y="88"/>
                    <a:pt x="94" y="69"/>
                  </a:cubicBezTo>
                  <a:cubicBezTo>
                    <a:pt x="128" y="49"/>
                    <a:pt x="171" y="60"/>
                    <a:pt x="190" y="94"/>
                  </a:cubicBezTo>
                  <a:cubicBezTo>
                    <a:pt x="210" y="127"/>
                    <a:pt x="198" y="170"/>
                    <a:pt x="165" y="190"/>
                  </a:cubicBezTo>
                  <a:close/>
                </a:path>
              </a:pathLst>
            </a:custGeom>
            <a:grpFill/>
            <a:ln>
              <a:noFill/>
            </a:ln>
            <a:effectLst/>
          </p:spPr>
          <p:style>
            <a:lnRef idx="1">
              <a:schemeClr val="accent5"/>
            </a:lnRef>
            <a:fillRef idx="3">
              <a:schemeClr val="accent5"/>
            </a:fillRef>
            <a:effectRef idx="2">
              <a:schemeClr val="accent5"/>
            </a:effectRef>
            <a:fontRef idx="minor">
              <a:schemeClr val="lt1"/>
            </a:fontRef>
          </p:style>
          <p:txBody>
            <a:bodyPr lIns="91436" tIns="45718" rIns="91436" bIns="45718" rtlCol="0" anchor="ctr"/>
            <a:lstStyle/>
            <a:p>
              <a:pPr algn="ctr"/>
              <a:endParaRPr lang="en-US"/>
            </a:p>
          </p:txBody>
        </p:sp>
        <p:sp>
          <p:nvSpPr>
            <p:cNvPr id="117" name="Freeform 131">
              <a:extLst>
                <a:ext uri="{FF2B5EF4-FFF2-40B4-BE49-F238E27FC236}">
                  <a16:creationId xmlns:a16="http://schemas.microsoft.com/office/drawing/2014/main" id="{6549C53B-F032-4188-8B37-8A50244463E9}"/>
                </a:ext>
              </a:extLst>
            </p:cNvPr>
            <p:cNvSpPr>
              <a:spLocks noEditPoints="1"/>
            </p:cNvSpPr>
            <p:nvPr/>
          </p:nvSpPr>
          <p:spPr bwMode="auto">
            <a:xfrm rot="20479378">
              <a:off x="2816704" y="2382154"/>
              <a:ext cx="418435" cy="413441"/>
            </a:xfrm>
            <a:custGeom>
              <a:avLst/>
              <a:gdLst/>
              <a:ahLst/>
              <a:cxnLst>
                <a:cxn ang="0">
                  <a:pos x="259" y="120"/>
                </a:cxn>
                <a:cxn ang="0">
                  <a:pos x="254" y="93"/>
                </a:cxn>
                <a:cxn ang="0">
                  <a:pos x="250" y="89"/>
                </a:cxn>
                <a:cxn ang="0">
                  <a:pos x="231" y="87"/>
                </a:cxn>
                <a:cxn ang="0">
                  <a:pos x="216" y="62"/>
                </a:cxn>
                <a:cxn ang="0">
                  <a:pos x="224" y="44"/>
                </a:cxn>
                <a:cxn ang="0">
                  <a:pos x="222" y="39"/>
                </a:cxn>
                <a:cxn ang="0">
                  <a:pos x="202" y="22"/>
                </a:cxn>
                <a:cxn ang="0">
                  <a:pos x="196" y="21"/>
                </a:cxn>
                <a:cxn ang="0">
                  <a:pos x="180" y="32"/>
                </a:cxn>
                <a:cxn ang="0">
                  <a:pos x="152" y="22"/>
                </a:cxn>
                <a:cxn ang="0">
                  <a:pos x="147" y="4"/>
                </a:cxn>
                <a:cxn ang="0">
                  <a:pos x="143" y="0"/>
                </a:cxn>
                <a:cxn ang="0">
                  <a:pos x="116" y="0"/>
                </a:cxn>
                <a:cxn ang="0">
                  <a:pos x="111" y="4"/>
                </a:cxn>
                <a:cxn ang="0">
                  <a:pos x="106" y="22"/>
                </a:cxn>
                <a:cxn ang="0">
                  <a:pos x="78" y="32"/>
                </a:cxn>
                <a:cxn ang="0">
                  <a:pos x="62" y="22"/>
                </a:cxn>
                <a:cxn ang="0">
                  <a:pos x="56" y="22"/>
                </a:cxn>
                <a:cxn ang="0">
                  <a:pos x="36" y="39"/>
                </a:cxn>
                <a:cxn ang="0">
                  <a:pos x="35" y="45"/>
                </a:cxn>
                <a:cxn ang="0">
                  <a:pos x="43" y="62"/>
                </a:cxn>
                <a:cxn ang="0">
                  <a:pos x="28" y="88"/>
                </a:cxn>
                <a:cxn ang="0">
                  <a:pos x="9" y="90"/>
                </a:cxn>
                <a:cxn ang="0">
                  <a:pos x="5" y="94"/>
                </a:cxn>
                <a:cxn ang="0">
                  <a:pos x="0" y="120"/>
                </a:cxn>
                <a:cxn ang="0">
                  <a:pos x="3" y="126"/>
                </a:cxn>
                <a:cxn ang="0">
                  <a:pos x="20" y="134"/>
                </a:cxn>
                <a:cxn ang="0">
                  <a:pos x="25" y="163"/>
                </a:cxn>
                <a:cxn ang="0">
                  <a:pos x="12" y="177"/>
                </a:cxn>
                <a:cxn ang="0">
                  <a:pos x="11" y="183"/>
                </a:cxn>
                <a:cxn ang="0">
                  <a:pos x="25" y="206"/>
                </a:cxn>
                <a:cxn ang="0">
                  <a:pos x="30" y="208"/>
                </a:cxn>
                <a:cxn ang="0">
                  <a:pos x="49" y="203"/>
                </a:cxn>
                <a:cxn ang="0">
                  <a:pos x="71" y="222"/>
                </a:cxn>
                <a:cxn ang="0">
                  <a:pos x="70" y="241"/>
                </a:cxn>
                <a:cxn ang="0">
                  <a:pos x="73" y="246"/>
                </a:cxn>
                <a:cxn ang="0">
                  <a:pos x="98" y="255"/>
                </a:cxn>
                <a:cxn ang="0">
                  <a:pos x="104" y="254"/>
                </a:cxn>
                <a:cxn ang="0">
                  <a:pos x="115" y="238"/>
                </a:cxn>
                <a:cxn ang="0">
                  <a:pos x="130" y="239"/>
                </a:cxn>
                <a:cxn ang="0">
                  <a:pos x="145" y="238"/>
                </a:cxn>
                <a:cxn ang="0">
                  <a:pos x="156" y="253"/>
                </a:cxn>
                <a:cxn ang="0">
                  <a:pos x="161" y="255"/>
                </a:cxn>
                <a:cxn ang="0">
                  <a:pos x="187" y="246"/>
                </a:cxn>
                <a:cxn ang="0">
                  <a:pos x="190" y="241"/>
                </a:cxn>
                <a:cxn ang="0">
                  <a:pos x="188" y="222"/>
                </a:cxn>
                <a:cxn ang="0">
                  <a:pos x="211" y="203"/>
                </a:cxn>
                <a:cxn ang="0">
                  <a:pos x="230" y="207"/>
                </a:cxn>
                <a:cxn ang="0">
                  <a:pos x="235" y="205"/>
                </a:cxn>
                <a:cxn ang="0">
                  <a:pos x="248" y="182"/>
                </a:cxn>
                <a:cxn ang="0">
                  <a:pos x="248" y="176"/>
                </a:cxn>
                <a:cxn ang="0">
                  <a:pos x="234" y="162"/>
                </a:cxn>
                <a:cxn ang="0">
                  <a:pos x="239" y="133"/>
                </a:cxn>
                <a:cxn ang="0">
                  <a:pos x="256" y="125"/>
                </a:cxn>
                <a:cxn ang="0">
                  <a:pos x="259" y="120"/>
                </a:cxn>
                <a:cxn ang="0">
                  <a:pos x="165" y="190"/>
                </a:cxn>
                <a:cxn ang="0">
                  <a:pos x="69" y="165"/>
                </a:cxn>
                <a:cxn ang="0">
                  <a:pos x="94" y="69"/>
                </a:cxn>
                <a:cxn ang="0">
                  <a:pos x="190" y="94"/>
                </a:cxn>
                <a:cxn ang="0">
                  <a:pos x="165" y="190"/>
                </a:cxn>
              </a:cxnLst>
              <a:rect l="0" t="0" r="r" b="b"/>
              <a:pathLst>
                <a:path w="259" h="256">
                  <a:moveTo>
                    <a:pt x="259" y="120"/>
                  </a:moveTo>
                  <a:cubicBezTo>
                    <a:pt x="259" y="118"/>
                    <a:pt x="254" y="94"/>
                    <a:pt x="254" y="93"/>
                  </a:cubicBezTo>
                  <a:cubicBezTo>
                    <a:pt x="254" y="91"/>
                    <a:pt x="252" y="89"/>
                    <a:pt x="250" y="89"/>
                  </a:cubicBezTo>
                  <a:cubicBezTo>
                    <a:pt x="247" y="89"/>
                    <a:pt x="233" y="88"/>
                    <a:pt x="231" y="87"/>
                  </a:cubicBezTo>
                  <a:cubicBezTo>
                    <a:pt x="227" y="78"/>
                    <a:pt x="222" y="70"/>
                    <a:pt x="216" y="62"/>
                  </a:cubicBezTo>
                  <a:cubicBezTo>
                    <a:pt x="217" y="60"/>
                    <a:pt x="223" y="47"/>
                    <a:pt x="224" y="44"/>
                  </a:cubicBezTo>
                  <a:cubicBezTo>
                    <a:pt x="225" y="42"/>
                    <a:pt x="224" y="40"/>
                    <a:pt x="222" y="39"/>
                  </a:cubicBezTo>
                  <a:cubicBezTo>
                    <a:pt x="222" y="38"/>
                    <a:pt x="203" y="22"/>
                    <a:pt x="202" y="22"/>
                  </a:cubicBezTo>
                  <a:cubicBezTo>
                    <a:pt x="200" y="20"/>
                    <a:pt x="198" y="20"/>
                    <a:pt x="196" y="21"/>
                  </a:cubicBezTo>
                  <a:cubicBezTo>
                    <a:pt x="194" y="23"/>
                    <a:pt x="182" y="31"/>
                    <a:pt x="180" y="32"/>
                  </a:cubicBezTo>
                  <a:cubicBezTo>
                    <a:pt x="172" y="27"/>
                    <a:pt x="162" y="24"/>
                    <a:pt x="152" y="22"/>
                  </a:cubicBezTo>
                  <a:cubicBezTo>
                    <a:pt x="152" y="20"/>
                    <a:pt x="148" y="6"/>
                    <a:pt x="147" y="4"/>
                  </a:cubicBezTo>
                  <a:cubicBezTo>
                    <a:pt x="147" y="2"/>
                    <a:pt x="145" y="0"/>
                    <a:pt x="143" y="0"/>
                  </a:cubicBezTo>
                  <a:cubicBezTo>
                    <a:pt x="116" y="0"/>
                    <a:pt x="116" y="0"/>
                    <a:pt x="116" y="0"/>
                  </a:cubicBezTo>
                  <a:cubicBezTo>
                    <a:pt x="113" y="0"/>
                    <a:pt x="112" y="2"/>
                    <a:pt x="111" y="4"/>
                  </a:cubicBezTo>
                  <a:cubicBezTo>
                    <a:pt x="110" y="7"/>
                    <a:pt x="107" y="20"/>
                    <a:pt x="106" y="22"/>
                  </a:cubicBezTo>
                  <a:cubicBezTo>
                    <a:pt x="96" y="24"/>
                    <a:pt x="87" y="28"/>
                    <a:pt x="78" y="32"/>
                  </a:cubicBezTo>
                  <a:cubicBezTo>
                    <a:pt x="76" y="31"/>
                    <a:pt x="65" y="23"/>
                    <a:pt x="62" y="22"/>
                  </a:cubicBezTo>
                  <a:cubicBezTo>
                    <a:pt x="61" y="21"/>
                    <a:pt x="58" y="20"/>
                    <a:pt x="56" y="22"/>
                  </a:cubicBezTo>
                  <a:cubicBezTo>
                    <a:pt x="56" y="23"/>
                    <a:pt x="37" y="38"/>
                    <a:pt x="36" y="39"/>
                  </a:cubicBezTo>
                  <a:cubicBezTo>
                    <a:pt x="34" y="41"/>
                    <a:pt x="34" y="43"/>
                    <a:pt x="35" y="45"/>
                  </a:cubicBezTo>
                  <a:cubicBezTo>
                    <a:pt x="36" y="48"/>
                    <a:pt x="42" y="60"/>
                    <a:pt x="43" y="62"/>
                  </a:cubicBezTo>
                  <a:cubicBezTo>
                    <a:pt x="37" y="70"/>
                    <a:pt x="32" y="79"/>
                    <a:pt x="28" y="88"/>
                  </a:cubicBezTo>
                  <a:cubicBezTo>
                    <a:pt x="25" y="88"/>
                    <a:pt x="12" y="90"/>
                    <a:pt x="9" y="90"/>
                  </a:cubicBezTo>
                  <a:cubicBezTo>
                    <a:pt x="7" y="90"/>
                    <a:pt x="5" y="91"/>
                    <a:pt x="5" y="94"/>
                  </a:cubicBezTo>
                  <a:cubicBezTo>
                    <a:pt x="4" y="95"/>
                    <a:pt x="0" y="119"/>
                    <a:pt x="0" y="120"/>
                  </a:cubicBezTo>
                  <a:cubicBezTo>
                    <a:pt x="0" y="123"/>
                    <a:pt x="1" y="125"/>
                    <a:pt x="3" y="126"/>
                  </a:cubicBezTo>
                  <a:cubicBezTo>
                    <a:pt x="6" y="127"/>
                    <a:pt x="18" y="133"/>
                    <a:pt x="20" y="134"/>
                  </a:cubicBezTo>
                  <a:cubicBezTo>
                    <a:pt x="20" y="144"/>
                    <a:pt x="22" y="154"/>
                    <a:pt x="25" y="163"/>
                  </a:cubicBezTo>
                  <a:cubicBezTo>
                    <a:pt x="24" y="165"/>
                    <a:pt x="14" y="175"/>
                    <a:pt x="12" y="177"/>
                  </a:cubicBezTo>
                  <a:cubicBezTo>
                    <a:pt x="10" y="178"/>
                    <a:pt x="10" y="180"/>
                    <a:pt x="11" y="183"/>
                  </a:cubicBezTo>
                  <a:cubicBezTo>
                    <a:pt x="12" y="184"/>
                    <a:pt x="24" y="205"/>
                    <a:pt x="25" y="206"/>
                  </a:cubicBezTo>
                  <a:cubicBezTo>
                    <a:pt x="26" y="208"/>
                    <a:pt x="28" y="208"/>
                    <a:pt x="30" y="208"/>
                  </a:cubicBezTo>
                  <a:cubicBezTo>
                    <a:pt x="33" y="207"/>
                    <a:pt x="46" y="204"/>
                    <a:pt x="49" y="203"/>
                  </a:cubicBezTo>
                  <a:cubicBezTo>
                    <a:pt x="55" y="210"/>
                    <a:pt x="63" y="217"/>
                    <a:pt x="71" y="222"/>
                  </a:cubicBezTo>
                  <a:cubicBezTo>
                    <a:pt x="71" y="224"/>
                    <a:pt x="70" y="238"/>
                    <a:pt x="70" y="241"/>
                  </a:cubicBezTo>
                  <a:cubicBezTo>
                    <a:pt x="70" y="243"/>
                    <a:pt x="71" y="245"/>
                    <a:pt x="73" y="246"/>
                  </a:cubicBezTo>
                  <a:cubicBezTo>
                    <a:pt x="74" y="247"/>
                    <a:pt x="97" y="255"/>
                    <a:pt x="98" y="255"/>
                  </a:cubicBezTo>
                  <a:cubicBezTo>
                    <a:pt x="101" y="256"/>
                    <a:pt x="103" y="255"/>
                    <a:pt x="104" y="254"/>
                  </a:cubicBezTo>
                  <a:cubicBezTo>
                    <a:pt x="106" y="251"/>
                    <a:pt x="114" y="240"/>
                    <a:pt x="115" y="238"/>
                  </a:cubicBezTo>
                  <a:cubicBezTo>
                    <a:pt x="120" y="239"/>
                    <a:pt x="125" y="239"/>
                    <a:pt x="130" y="239"/>
                  </a:cubicBezTo>
                  <a:cubicBezTo>
                    <a:pt x="135" y="239"/>
                    <a:pt x="140" y="239"/>
                    <a:pt x="145" y="238"/>
                  </a:cubicBezTo>
                  <a:cubicBezTo>
                    <a:pt x="146" y="240"/>
                    <a:pt x="154" y="251"/>
                    <a:pt x="156" y="253"/>
                  </a:cubicBezTo>
                  <a:cubicBezTo>
                    <a:pt x="157" y="255"/>
                    <a:pt x="159" y="256"/>
                    <a:pt x="161" y="255"/>
                  </a:cubicBezTo>
                  <a:cubicBezTo>
                    <a:pt x="163" y="255"/>
                    <a:pt x="186" y="246"/>
                    <a:pt x="187" y="246"/>
                  </a:cubicBezTo>
                  <a:cubicBezTo>
                    <a:pt x="189" y="245"/>
                    <a:pt x="190" y="243"/>
                    <a:pt x="190" y="241"/>
                  </a:cubicBezTo>
                  <a:cubicBezTo>
                    <a:pt x="190" y="238"/>
                    <a:pt x="188" y="224"/>
                    <a:pt x="188" y="222"/>
                  </a:cubicBezTo>
                  <a:cubicBezTo>
                    <a:pt x="197" y="216"/>
                    <a:pt x="204" y="210"/>
                    <a:pt x="211" y="203"/>
                  </a:cubicBezTo>
                  <a:cubicBezTo>
                    <a:pt x="213" y="203"/>
                    <a:pt x="227" y="207"/>
                    <a:pt x="230" y="207"/>
                  </a:cubicBezTo>
                  <a:cubicBezTo>
                    <a:pt x="231" y="208"/>
                    <a:pt x="234" y="207"/>
                    <a:pt x="235" y="205"/>
                  </a:cubicBezTo>
                  <a:cubicBezTo>
                    <a:pt x="235" y="204"/>
                    <a:pt x="248" y="183"/>
                    <a:pt x="248" y="182"/>
                  </a:cubicBezTo>
                  <a:cubicBezTo>
                    <a:pt x="249" y="180"/>
                    <a:pt x="249" y="178"/>
                    <a:pt x="248" y="176"/>
                  </a:cubicBezTo>
                  <a:cubicBezTo>
                    <a:pt x="245" y="174"/>
                    <a:pt x="236" y="164"/>
                    <a:pt x="234" y="162"/>
                  </a:cubicBezTo>
                  <a:cubicBezTo>
                    <a:pt x="237" y="153"/>
                    <a:pt x="239" y="143"/>
                    <a:pt x="239" y="133"/>
                  </a:cubicBezTo>
                  <a:cubicBezTo>
                    <a:pt x="241" y="132"/>
                    <a:pt x="254" y="126"/>
                    <a:pt x="256" y="125"/>
                  </a:cubicBezTo>
                  <a:cubicBezTo>
                    <a:pt x="258" y="124"/>
                    <a:pt x="259" y="122"/>
                    <a:pt x="259" y="120"/>
                  </a:cubicBezTo>
                  <a:close/>
                  <a:moveTo>
                    <a:pt x="165" y="190"/>
                  </a:moveTo>
                  <a:cubicBezTo>
                    <a:pt x="131" y="209"/>
                    <a:pt x="88" y="198"/>
                    <a:pt x="69" y="165"/>
                  </a:cubicBezTo>
                  <a:cubicBezTo>
                    <a:pt x="50" y="131"/>
                    <a:pt x="61" y="88"/>
                    <a:pt x="94" y="69"/>
                  </a:cubicBezTo>
                  <a:cubicBezTo>
                    <a:pt x="128" y="49"/>
                    <a:pt x="171" y="60"/>
                    <a:pt x="190" y="94"/>
                  </a:cubicBezTo>
                  <a:cubicBezTo>
                    <a:pt x="210" y="127"/>
                    <a:pt x="198" y="170"/>
                    <a:pt x="165" y="190"/>
                  </a:cubicBezTo>
                  <a:close/>
                </a:path>
              </a:pathLst>
            </a:custGeom>
            <a:grpFill/>
            <a:ln>
              <a:noFill/>
            </a:ln>
            <a:effectLst/>
          </p:spPr>
          <p:style>
            <a:lnRef idx="1">
              <a:schemeClr val="accent5"/>
            </a:lnRef>
            <a:fillRef idx="3">
              <a:schemeClr val="accent5"/>
            </a:fillRef>
            <a:effectRef idx="2">
              <a:schemeClr val="accent5"/>
            </a:effectRef>
            <a:fontRef idx="minor">
              <a:schemeClr val="lt1"/>
            </a:fontRef>
          </p:style>
          <p:txBody>
            <a:bodyPr lIns="91436" tIns="45718" rIns="91436" bIns="45718" rtlCol="0" anchor="ctr"/>
            <a:lstStyle/>
            <a:p>
              <a:pPr algn="ctr"/>
              <a:endParaRPr lang="en-US"/>
            </a:p>
          </p:txBody>
        </p:sp>
      </p:grpSp>
      <p:grpSp>
        <p:nvGrpSpPr>
          <p:cNvPr id="118" name="Group 117">
            <a:extLst>
              <a:ext uri="{FF2B5EF4-FFF2-40B4-BE49-F238E27FC236}">
                <a16:creationId xmlns:a16="http://schemas.microsoft.com/office/drawing/2014/main" id="{F6676C15-FACD-4DDD-B290-4DF1A482EF65}"/>
              </a:ext>
            </a:extLst>
          </p:cNvPr>
          <p:cNvGrpSpPr/>
          <p:nvPr/>
        </p:nvGrpSpPr>
        <p:grpSpPr>
          <a:xfrm>
            <a:off x="1796729" y="2539139"/>
            <a:ext cx="1825684" cy="936346"/>
            <a:chOff x="1796729" y="2539139"/>
            <a:chExt cx="1825684" cy="936346"/>
          </a:xfrm>
        </p:grpSpPr>
        <p:cxnSp>
          <p:nvCxnSpPr>
            <p:cNvPr id="119" name="Straight Connector 118">
              <a:extLst>
                <a:ext uri="{FF2B5EF4-FFF2-40B4-BE49-F238E27FC236}">
                  <a16:creationId xmlns:a16="http://schemas.microsoft.com/office/drawing/2014/main" id="{EAED35FD-E5CE-416B-BFF9-ED304A596A2F}"/>
                </a:ext>
              </a:extLst>
            </p:cNvPr>
            <p:cNvCxnSpPr/>
            <p:nvPr/>
          </p:nvCxnSpPr>
          <p:spPr>
            <a:xfrm>
              <a:off x="1796729" y="2539139"/>
              <a:ext cx="328554" cy="0"/>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CF94B88-8F6E-454A-ADAF-1A458ED1B34A}"/>
                </a:ext>
              </a:extLst>
            </p:cNvPr>
            <p:cNvCxnSpPr>
              <a:cxnSpLocks/>
            </p:cNvCxnSpPr>
            <p:nvPr/>
          </p:nvCxnSpPr>
          <p:spPr>
            <a:xfrm>
              <a:off x="2125283" y="2549439"/>
              <a:ext cx="1497130" cy="926046"/>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2D75C7F3-A415-4328-9FDE-D9D0F397CECA}"/>
              </a:ext>
            </a:extLst>
          </p:cNvPr>
          <p:cNvGrpSpPr/>
          <p:nvPr/>
        </p:nvGrpSpPr>
        <p:grpSpPr>
          <a:xfrm flipV="1">
            <a:off x="1794458" y="3500369"/>
            <a:ext cx="1825684" cy="936346"/>
            <a:chOff x="1796729" y="2539139"/>
            <a:chExt cx="1825684" cy="936346"/>
          </a:xfrm>
        </p:grpSpPr>
        <p:cxnSp>
          <p:nvCxnSpPr>
            <p:cNvPr id="134" name="Straight Connector 133">
              <a:extLst>
                <a:ext uri="{FF2B5EF4-FFF2-40B4-BE49-F238E27FC236}">
                  <a16:creationId xmlns:a16="http://schemas.microsoft.com/office/drawing/2014/main" id="{41653603-0098-4354-835F-70ECEA0698B4}"/>
                </a:ext>
              </a:extLst>
            </p:cNvPr>
            <p:cNvCxnSpPr/>
            <p:nvPr/>
          </p:nvCxnSpPr>
          <p:spPr>
            <a:xfrm>
              <a:off x="1796729" y="2539139"/>
              <a:ext cx="328554" cy="0"/>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40519917-D7FB-4A5D-9F45-298B3201C299}"/>
                </a:ext>
              </a:extLst>
            </p:cNvPr>
            <p:cNvCxnSpPr>
              <a:cxnSpLocks/>
            </p:cNvCxnSpPr>
            <p:nvPr/>
          </p:nvCxnSpPr>
          <p:spPr>
            <a:xfrm>
              <a:off x="2125283" y="2549439"/>
              <a:ext cx="1497130" cy="926046"/>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A37726D1-7527-4526-8864-0EDED12F1F9B}"/>
              </a:ext>
            </a:extLst>
          </p:cNvPr>
          <p:cNvGrpSpPr/>
          <p:nvPr/>
        </p:nvGrpSpPr>
        <p:grpSpPr>
          <a:xfrm>
            <a:off x="529271" y="3821878"/>
            <a:ext cx="1311927" cy="1332168"/>
            <a:chOff x="817236" y="4049881"/>
            <a:chExt cx="1311927" cy="1332168"/>
          </a:xfrm>
        </p:grpSpPr>
        <p:sp>
          <p:nvSpPr>
            <p:cNvPr id="138" name="Rectangle 137">
              <a:extLst>
                <a:ext uri="{FF2B5EF4-FFF2-40B4-BE49-F238E27FC236}">
                  <a16:creationId xmlns:a16="http://schemas.microsoft.com/office/drawing/2014/main" id="{E10E0722-C777-404E-9D14-028EFED899E9}"/>
                </a:ext>
              </a:extLst>
            </p:cNvPr>
            <p:cNvSpPr/>
            <p:nvPr/>
          </p:nvSpPr>
          <p:spPr>
            <a:xfrm>
              <a:off x="817236" y="4298145"/>
              <a:ext cx="1311927" cy="823113"/>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Managed</a:t>
              </a:r>
            </a:p>
            <a:p>
              <a:pPr algn="ctr"/>
              <a:r>
                <a:rPr lang="en-US" sz="1400" dirty="0"/>
                <a:t>Network</a:t>
              </a:r>
            </a:p>
          </p:txBody>
        </p:sp>
        <p:sp>
          <p:nvSpPr>
            <p:cNvPr id="140" name="Oval 139">
              <a:extLst>
                <a:ext uri="{FF2B5EF4-FFF2-40B4-BE49-F238E27FC236}">
                  <a16:creationId xmlns:a16="http://schemas.microsoft.com/office/drawing/2014/main" id="{CD6904D6-9152-4EF5-9946-D4CA47586876}"/>
                </a:ext>
              </a:extLst>
            </p:cNvPr>
            <p:cNvSpPr/>
            <p:nvPr/>
          </p:nvSpPr>
          <p:spPr>
            <a:xfrm>
              <a:off x="1146799" y="4982008"/>
              <a:ext cx="714339" cy="2455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40">
              <a:extLst>
                <a:ext uri="{FF2B5EF4-FFF2-40B4-BE49-F238E27FC236}">
                  <a16:creationId xmlns:a16="http://schemas.microsoft.com/office/drawing/2014/main" id="{385986FF-4225-46EB-B4E2-C1B77F4EDB06}"/>
                </a:ext>
              </a:extLst>
            </p:cNvPr>
            <p:cNvGrpSpPr>
              <a:grpSpLocks noChangeAspect="1"/>
            </p:cNvGrpSpPr>
            <p:nvPr/>
          </p:nvGrpSpPr>
          <p:grpSpPr>
            <a:xfrm>
              <a:off x="1146322" y="4977317"/>
              <a:ext cx="718954" cy="404732"/>
              <a:chOff x="7264473" y="1725381"/>
              <a:chExt cx="2967038" cy="1670283"/>
            </a:xfrm>
            <a:solidFill>
              <a:schemeClr val="bg1"/>
            </a:solidFill>
            <a:effectLst/>
          </p:grpSpPr>
          <p:sp>
            <p:nvSpPr>
              <p:cNvPr id="145" name="Freeform 7">
                <a:extLst>
                  <a:ext uri="{FF2B5EF4-FFF2-40B4-BE49-F238E27FC236}">
                    <a16:creationId xmlns:a16="http://schemas.microsoft.com/office/drawing/2014/main" id="{2BF7627A-A372-4C74-A0D0-FAECC2227E33}"/>
                  </a:ext>
                </a:extLst>
              </p:cNvPr>
              <p:cNvSpPr>
                <a:spLocks/>
              </p:cNvSpPr>
              <p:nvPr/>
            </p:nvSpPr>
            <p:spPr bwMode="auto">
              <a:xfrm>
                <a:off x="7264473" y="2273301"/>
                <a:ext cx="2967038" cy="1122363"/>
              </a:xfrm>
              <a:custGeom>
                <a:avLst/>
                <a:gdLst>
                  <a:gd name="T0" fmla="*/ 396 w 791"/>
                  <a:gd name="T1" fmla="*/ 93 h 299"/>
                  <a:gd name="T2" fmla="*/ 0 w 791"/>
                  <a:gd name="T3" fmla="*/ 0 h 299"/>
                  <a:gd name="T4" fmla="*/ 0 w 791"/>
                  <a:gd name="T5" fmla="*/ 178 h 299"/>
                  <a:gd name="T6" fmla="*/ 0 w 791"/>
                  <a:gd name="T7" fmla="*/ 180 h 299"/>
                  <a:gd name="T8" fmla="*/ 116 w 791"/>
                  <a:gd name="T9" fmla="*/ 264 h 299"/>
                  <a:gd name="T10" fmla="*/ 116 w 791"/>
                  <a:gd name="T11" fmla="*/ 264 h 299"/>
                  <a:gd name="T12" fmla="*/ 327 w 791"/>
                  <a:gd name="T13" fmla="*/ 297 h 299"/>
                  <a:gd name="T14" fmla="*/ 329 w 791"/>
                  <a:gd name="T15" fmla="*/ 297 h 299"/>
                  <a:gd name="T16" fmla="*/ 394 w 791"/>
                  <a:gd name="T17" fmla="*/ 299 h 299"/>
                  <a:gd name="T18" fmla="*/ 640 w 791"/>
                  <a:gd name="T19" fmla="*/ 273 h 299"/>
                  <a:gd name="T20" fmla="*/ 644 w 791"/>
                  <a:gd name="T21" fmla="*/ 272 h 299"/>
                  <a:gd name="T22" fmla="*/ 791 w 791"/>
                  <a:gd name="T23" fmla="*/ 180 h 299"/>
                  <a:gd name="T24" fmla="*/ 791 w 791"/>
                  <a:gd name="T25" fmla="*/ 180 h 299"/>
                  <a:gd name="T26" fmla="*/ 791 w 791"/>
                  <a:gd name="T27" fmla="*/ 0 h 299"/>
                  <a:gd name="T28" fmla="*/ 396 w 791"/>
                  <a:gd name="T29" fmla="*/ 9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1" h="299">
                    <a:moveTo>
                      <a:pt x="396" y="93"/>
                    </a:moveTo>
                    <a:cubicBezTo>
                      <a:pt x="222" y="93"/>
                      <a:pt x="46" y="61"/>
                      <a:pt x="0" y="0"/>
                    </a:cubicBezTo>
                    <a:cubicBezTo>
                      <a:pt x="0" y="178"/>
                      <a:pt x="0" y="178"/>
                      <a:pt x="0" y="178"/>
                    </a:cubicBezTo>
                    <a:cubicBezTo>
                      <a:pt x="0" y="179"/>
                      <a:pt x="0" y="180"/>
                      <a:pt x="0" y="180"/>
                    </a:cubicBezTo>
                    <a:cubicBezTo>
                      <a:pt x="0" y="213"/>
                      <a:pt x="44" y="242"/>
                      <a:pt x="116" y="264"/>
                    </a:cubicBezTo>
                    <a:cubicBezTo>
                      <a:pt x="116" y="264"/>
                      <a:pt x="116" y="264"/>
                      <a:pt x="116" y="264"/>
                    </a:cubicBezTo>
                    <a:cubicBezTo>
                      <a:pt x="172" y="281"/>
                      <a:pt x="245" y="293"/>
                      <a:pt x="327" y="297"/>
                    </a:cubicBezTo>
                    <a:cubicBezTo>
                      <a:pt x="329" y="297"/>
                      <a:pt x="329" y="297"/>
                      <a:pt x="329" y="297"/>
                    </a:cubicBezTo>
                    <a:cubicBezTo>
                      <a:pt x="350" y="298"/>
                      <a:pt x="372" y="299"/>
                      <a:pt x="394" y="299"/>
                    </a:cubicBezTo>
                    <a:cubicBezTo>
                      <a:pt x="487" y="299"/>
                      <a:pt x="572" y="289"/>
                      <a:pt x="640" y="273"/>
                    </a:cubicBezTo>
                    <a:cubicBezTo>
                      <a:pt x="644" y="272"/>
                      <a:pt x="644" y="272"/>
                      <a:pt x="644" y="272"/>
                    </a:cubicBezTo>
                    <a:cubicBezTo>
                      <a:pt x="734" y="250"/>
                      <a:pt x="791" y="217"/>
                      <a:pt x="791" y="180"/>
                    </a:cubicBezTo>
                    <a:cubicBezTo>
                      <a:pt x="791" y="180"/>
                      <a:pt x="791" y="180"/>
                      <a:pt x="791" y="180"/>
                    </a:cubicBezTo>
                    <a:cubicBezTo>
                      <a:pt x="791" y="0"/>
                      <a:pt x="791" y="0"/>
                      <a:pt x="791" y="0"/>
                    </a:cubicBezTo>
                    <a:cubicBezTo>
                      <a:pt x="745" y="61"/>
                      <a:pt x="569" y="93"/>
                      <a:pt x="396" y="93"/>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8">
                <a:extLst>
                  <a:ext uri="{FF2B5EF4-FFF2-40B4-BE49-F238E27FC236}">
                    <a16:creationId xmlns:a16="http://schemas.microsoft.com/office/drawing/2014/main" id="{3C7BFEE5-CD7C-4DF2-A552-8AB784257F24}"/>
                  </a:ext>
                </a:extLst>
              </p:cNvPr>
              <p:cNvSpPr>
                <a:spLocks noEditPoints="1"/>
              </p:cNvSpPr>
              <p:nvPr/>
            </p:nvSpPr>
            <p:spPr bwMode="auto">
              <a:xfrm>
                <a:off x="7286699" y="1725381"/>
                <a:ext cx="2925763" cy="809625"/>
              </a:xfrm>
              <a:custGeom>
                <a:avLst/>
                <a:gdLst>
                  <a:gd name="T0" fmla="*/ 0 w 780"/>
                  <a:gd name="T1" fmla="*/ 108 h 216"/>
                  <a:gd name="T2" fmla="*/ 780 w 780"/>
                  <a:gd name="T3" fmla="*/ 108 h 216"/>
                  <a:gd name="T4" fmla="*/ 278 w 780"/>
                  <a:gd name="T5" fmla="*/ 38 h 216"/>
                  <a:gd name="T6" fmla="*/ 371 w 780"/>
                  <a:gd name="T7" fmla="*/ 11 h 216"/>
                  <a:gd name="T8" fmla="*/ 390 w 780"/>
                  <a:gd name="T9" fmla="*/ 10 h 216"/>
                  <a:gd name="T10" fmla="*/ 409 w 780"/>
                  <a:gd name="T11" fmla="*/ 12 h 216"/>
                  <a:gd name="T12" fmla="*/ 498 w 780"/>
                  <a:gd name="T13" fmla="*/ 47 h 216"/>
                  <a:gd name="T14" fmla="*/ 463 w 780"/>
                  <a:gd name="T15" fmla="*/ 48 h 216"/>
                  <a:gd name="T16" fmla="*/ 412 w 780"/>
                  <a:gd name="T17" fmla="*/ 85 h 216"/>
                  <a:gd name="T18" fmla="*/ 386 w 780"/>
                  <a:gd name="T19" fmla="*/ 91 h 216"/>
                  <a:gd name="T20" fmla="*/ 364 w 780"/>
                  <a:gd name="T21" fmla="*/ 33 h 216"/>
                  <a:gd name="T22" fmla="*/ 281 w 780"/>
                  <a:gd name="T23" fmla="*/ 48 h 216"/>
                  <a:gd name="T24" fmla="*/ 278 w 780"/>
                  <a:gd name="T25" fmla="*/ 38 h 216"/>
                  <a:gd name="T26" fmla="*/ 212 w 780"/>
                  <a:gd name="T27" fmla="*/ 135 h 216"/>
                  <a:gd name="T28" fmla="*/ 263 w 780"/>
                  <a:gd name="T29" fmla="*/ 111 h 216"/>
                  <a:gd name="T30" fmla="*/ 65 w 780"/>
                  <a:gd name="T31" fmla="*/ 105 h 216"/>
                  <a:gd name="T32" fmla="*/ 87 w 780"/>
                  <a:gd name="T33" fmla="*/ 97 h 216"/>
                  <a:gd name="T34" fmla="*/ 212 w 780"/>
                  <a:gd name="T35" fmla="*/ 82 h 216"/>
                  <a:gd name="T36" fmla="*/ 215 w 780"/>
                  <a:gd name="T37" fmla="*/ 72 h 216"/>
                  <a:gd name="T38" fmla="*/ 335 w 780"/>
                  <a:gd name="T39" fmla="*/ 98 h 216"/>
                  <a:gd name="T40" fmla="*/ 344 w 780"/>
                  <a:gd name="T41" fmla="*/ 104 h 216"/>
                  <a:gd name="T42" fmla="*/ 336 w 780"/>
                  <a:gd name="T43" fmla="*/ 110 h 216"/>
                  <a:gd name="T44" fmla="*/ 246 w 780"/>
                  <a:gd name="T45" fmla="*/ 136 h 216"/>
                  <a:gd name="T46" fmla="*/ 498 w 780"/>
                  <a:gd name="T47" fmla="*/ 170 h 216"/>
                  <a:gd name="T48" fmla="*/ 407 w 780"/>
                  <a:gd name="T49" fmla="*/ 196 h 216"/>
                  <a:gd name="T50" fmla="*/ 386 w 780"/>
                  <a:gd name="T51" fmla="*/ 199 h 216"/>
                  <a:gd name="T52" fmla="*/ 366 w 780"/>
                  <a:gd name="T53" fmla="*/ 196 h 216"/>
                  <a:gd name="T54" fmla="*/ 278 w 780"/>
                  <a:gd name="T55" fmla="*/ 161 h 216"/>
                  <a:gd name="T56" fmla="*/ 312 w 780"/>
                  <a:gd name="T57" fmla="*/ 160 h 216"/>
                  <a:gd name="T58" fmla="*/ 364 w 780"/>
                  <a:gd name="T59" fmla="*/ 123 h 216"/>
                  <a:gd name="T60" fmla="*/ 390 w 780"/>
                  <a:gd name="T61" fmla="*/ 117 h 216"/>
                  <a:gd name="T62" fmla="*/ 412 w 780"/>
                  <a:gd name="T63" fmla="*/ 175 h 216"/>
                  <a:gd name="T64" fmla="*/ 494 w 780"/>
                  <a:gd name="T65" fmla="*/ 160 h 216"/>
                  <a:gd name="T66" fmla="*/ 498 w 780"/>
                  <a:gd name="T67" fmla="*/ 170 h 216"/>
                  <a:gd name="T68" fmla="*/ 689 w 780"/>
                  <a:gd name="T69" fmla="*/ 111 h 216"/>
                  <a:gd name="T70" fmla="*/ 563 w 780"/>
                  <a:gd name="T71" fmla="*/ 126 h 216"/>
                  <a:gd name="T72" fmla="*/ 560 w 780"/>
                  <a:gd name="T73" fmla="*/ 136 h 216"/>
                  <a:gd name="T74" fmla="*/ 441 w 780"/>
                  <a:gd name="T75" fmla="*/ 110 h 216"/>
                  <a:gd name="T76" fmla="*/ 431 w 780"/>
                  <a:gd name="T77" fmla="*/ 105 h 216"/>
                  <a:gd name="T78" fmla="*/ 437 w 780"/>
                  <a:gd name="T79" fmla="*/ 99 h 216"/>
                  <a:gd name="T80" fmla="*/ 529 w 780"/>
                  <a:gd name="T81" fmla="*/ 72 h 216"/>
                  <a:gd name="T82" fmla="*/ 563 w 780"/>
                  <a:gd name="T83" fmla="*/ 73 h 216"/>
                  <a:gd name="T84" fmla="*/ 511 w 780"/>
                  <a:gd name="T85" fmla="*/ 97 h 216"/>
                  <a:gd name="T86" fmla="*/ 711 w 780"/>
                  <a:gd name="T87" fmla="*/ 1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0" h="216">
                    <a:moveTo>
                      <a:pt x="390" y="0"/>
                    </a:moveTo>
                    <a:cubicBezTo>
                      <a:pt x="174" y="0"/>
                      <a:pt x="0" y="48"/>
                      <a:pt x="0" y="108"/>
                    </a:cubicBezTo>
                    <a:cubicBezTo>
                      <a:pt x="0" y="168"/>
                      <a:pt x="174" y="216"/>
                      <a:pt x="390" y="216"/>
                    </a:cubicBezTo>
                    <a:cubicBezTo>
                      <a:pt x="605" y="216"/>
                      <a:pt x="780" y="168"/>
                      <a:pt x="780" y="108"/>
                    </a:cubicBezTo>
                    <a:cubicBezTo>
                      <a:pt x="780" y="48"/>
                      <a:pt x="605" y="0"/>
                      <a:pt x="390" y="0"/>
                    </a:cubicBezTo>
                    <a:close/>
                    <a:moveTo>
                      <a:pt x="278" y="38"/>
                    </a:moveTo>
                    <a:cubicBezTo>
                      <a:pt x="366" y="12"/>
                      <a:pt x="366" y="12"/>
                      <a:pt x="366" y="12"/>
                    </a:cubicBezTo>
                    <a:cubicBezTo>
                      <a:pt x="368" y="12"/>
                      <a:pt x="369" y="12"/>
                      <a:pt x="371" y="11"/>
                    </a:cubicBezTo>
                    <a:cubicBezTo>
                      <a:pt x="375" y="10"/>
                      <a:pt x="380" y="10"/>
                      <a:pt x="386" y="10"/>
                    </a:cubicBezTo>
                    <a:cubicBezTo>
                      <a:pt x="390" y="10"/>
                      <a:pt x="390" y="10"/>
                      <a:pt x="390" y="10"/>
                    </a:cubicBezTo>
                    <a:cubicBezTo>
                      <a:pt x="397" y="10"/>
                      <a:pt x="403" y="11"/>
                      <a:pt x="407" y="12"/>
                    </a:cubicBezTo>
                    <a:cubicBezTo>
                      <a:pt x="408" y="12"/>
                      <a:pt x="408" y="12"/>
                      <a:pt x="409" y="12"/>
                    </a:cubicBezTo>
                    <a:cubicBezTo>
                      <a:pt x="498" y="38"/>
                      <a:pt x="498" y="38"/>
                      <a:pt x="498" y="38"/>
                    </a:cubicBezTo>
                    <a:cubicBezTo>
                      <a:pt x="506" y="41"/>
                      <a:pt x="506" y="45"/>
                      <a:pt x="498" y="47"/>
                    </a:cubicBezTo>
                    <a:cubicBezTo>
                      <a:pt x="494" y="48"/>
                      <a:pt x="494" y="48"/>
                      <a:pt x="494" y="48"/>
                    </a:cubicBezTo>
                    <a:cubicBezTo>
                      <a:pt x="486" y="51"/>
                      <a:pt x="472" y="51"/>
                      <a:pt x="463" y="48"/>
                    </a:cubicBezTo>
                    <a:cubicBezTo>
                      <a:pt x="412" y="33"/>
                      <a:pt x="412" y="33"/>
                      <a:pt x="412" y="33"/>
                    </a:cubicBezTo>
                    <a:cubicBezTo>
                      <a:pt x="412" y="85"/>
                      <a:pt x="412" y="85"/>
                      <a:pt x="412" y="85"/>
                    </a:cubicBezTo>
                    <a:cubicBezTo>
                      <a:pt x="412" y="89"/>
                      <a:pt x="402" y="91"/>
                      <a:pt x="390" y="91"/>
                    </a:cubicBezTo>
                    <a:cubicBezTo>
                      <a:pt x="386" y="91"/>
                      <a:pt x="386" y="91"/>
                      <a:pt x="386" y="91"/>
                    </a:cubicBezTo>
                    <a:cubicBezTo>
                      <a:pt x="374" y="91"/>
                      <a:pt x="364" y="89"/>
                      <a:pt x="364" y="85"/>
                    </a:cubicBezTo>
                    <a:cubicBezTo>
                      <a:pt x="364" y="33"/>
                      <a:pt x="364" y="33"/>
                      <a:pt x="364" y="33"/>
                    </a:cubicBezTo>
                    <a:cubicBezTo>
                      <a:pt x="312" y="48"/>
                      <a:pt x="312" y="48"/>
                      <a:pt x="312" y="48"/>
                    </a:cubicBezTo>
                    <a:cubicBezTo>
                      <a:pt x="303" y="51"/>
                      <a:pt x="289" y="51"/>
                      <a:pt x="281" y="48"/>
                    </a:cubicBezTo>
                    <a:cubicBezTo>
                      <a:pt x="278" y="47"/>
                      <a:pt x="278" y="47"/>
                      <a:pt x="278" y="47"/>
                    </a:cubicBezTo>
                    <a:cubicBezTo>
                      <a:pt x="269" y="45"/>
                      <a:pt x="269" y="41"/>
                      <a:pt x="278" y="38"/>
                    </a:cubicBezTo>
                    <a:close/>
                    <a:moveTo>
                      <a:pt x="215" y="136"/>
                    </a:moveTo>
                    <a:cubicBezTo>
                      <a:pt x="212" y="135"/>
                      <a:pt x="212" y="135"/>
                      <a:pt x="212" y="135"/>
                    </a:cubicBezTo>
                    <a:cubicBezTo>
                      <a:pt x="203" y="133"/>
                      <a:pt x="203" y="129"/>
                      <a:pt x="212" y="126"/>
                    </a:cubicBezTo>
                    <a:cubicBezTo>
                      <a:pt x="263" y="111"/>
                      <a:pt x="263" y="111"/>
                      <a:pt x="263" y="111"/>
                    </a:cubicBezTo>
                    <a:cubicBezTo>
                      <a:pt x="87" y="111"/>
                      <a:pt x="87" y="111"/>
                      <a:pt x="87" y="111"/>
                    </a:cubicBezTo>
                    <a:cubicBezTo>
                      <a:pt x="74" y="111"/>
                      <a:pt x="65" y="108"/>
                      <a:pt x="65" y="105"/>
                    </a:cubicBezTo>
                    <a:cubicBezTo>
                      <a:pt x="65" y="104"/>
                      <a:pt x="65" y="104"/>
                      <a:pt x="65" y="104"/>
                    </a:cubicBezTo>
                    <a:cubicBezTo>
                      <a:pt x="65" y="100"/>
                      <a:pt x="74" y="97"/>
                      <a:pt x="87" y="97"/>
                    </a:cubicBezTo>
                    <a:cubicBezTo>
                      <a:pt x="264" y="97"/>
                      <a:pt x="264" y="97"/>
                      <a:pt x="264" y="97"/>
                    </a:cubicBezTo>
                    <a:cubicBezTo>
                      <a:pt x="212" y="82"/>
                      <a:pt x="212" y="82"/>
                      <a:pt x="212" y="82"/>
                    </a:cubicBezTo>
                    <a:cubicBezTo>
                      <a:pt x="203" y="80"/>
                      <a:pt x="203" y="75"/>
                      <a:pt x="212" y="73"/>
                    </a:cubicBezTo>
                    <a:cubicBezTo>
                      <a:pt x="215" y="72"/>
                      <a:pt x="215" y="72"/>
                      <a:pt x="215" y="72"/>
                    </a:cubicBezTo>
                    <a:cubicBezTo>
                      <a:pt x="224" y="70"/>
                      <a:pt x="238" y="70"/>
                      <a:pt x="246" y="72"/>
                    </a:cubicBezTo>
                    <a:cubicBezTo>
                      <a:pt x="335" y="98"/>
                      <a:pt x="335" y="98"/>
                      <a:pt x="335" y="98"/>
                    </a:cubicBezTo>
                    <a:cubicBezTo>
                      <a:pt x="336" y="98"/>
                      <a:pt x="337" y="99"/>
                      <a:pt x="338" y="99"/>
                    </a:cubicBezTo>
                    <a:cubicBezTo>
                      <a:pt x="342" y="100"/>
                      <a:pt x="344" y="102"/>
                      <a:pt x="344" y="104"/>
                    </a:cubicBezTo>
                    <a:cubicBezTo>
                      <a:pt x="344" y="105"/>
                      <a:pt x="344" y="105"/>
                      <a:pt x="344" y="105"/>
                    </a:cubicBezTo>
                    <a:cubicBezTo>
                      <a:pt x="344" y="107"/>
                      <a:pt x="341" y="109"/>
                      <a:pt x="336" y="110"/>
                    </a:cubicBezTo>
                    <a:cubicBezTo>
                      <a:pt x="336" y="110"/>
                      <a:pt x="335" y="110"/>
                      <a:pt x="335" y="110"/>
                    </a:cubicBezTo>
                    <a:cubicBezTo>
                      <a:pt x="246" y="136"/>
                      <a:pt x="246" y="136"/>
                      <a:pt x="246" y="136"/>
                    </a:cubicBezTo>
                    <a:cubicBezTo>
                      <a:pt x="238" y="139"/>
                      <a:pt x="224" y="139"/>
                      <a:pt x="215" y="136"/>
                    </a:cubicBezTo>
                    <a:close/>
                    <a:moveTo>
                      <a:pt x="498" y="170"/>
                    </a:moveTo>
                    <a:cubicBezTo>
                      <a:pt x="409" y="196"/>
                      <a:pt x="409" y="196"/>
                      <a:pt x="409" y="196"/>
                    </a:cubicBezTo>
                    <a:cubicBezTo>
                      <a:pt x="408" y="196"/>
                      <a:pt x="408" y="196"/>
                      <a:pt x="407" y="196"/>
                    </a:cubicBezTo>
                    <a:cubicBezTo>
                      <a:pt x="403" y="198"/>
                      <a:pt x="397" y="199"/>
                      <a:pt x="390" y="199"/>
                    </a:cubicBezTo>
                    <a:cubicBezTo>
                      <a:pt x="386" y="199"/>
                      <a:pt x="386" y="199"/>
                      <a:pt x="386" y="199"/>
                    </a:cubicBezTo>
                    <a:cubicBezTo>
                      <a:pt x="380" y="199"/>
                      <a:pt x="375" y="198"/>
                      <a:pt x="371" y="197"/>
                    </a:cubicBezTo>
                    <a:cubicBezTo>
                      <a:pt x="369" y="197"/>
                      <a:pt x="368" y="196"/>
                      <a:pt x="366" y="196"/>
                    </a:cubicBezTo>
                    <a:cubicBezTo>
                      <a:pt x="278" y="170"/>
                      <a:pt x="278" y="170"/>
                      <a:pt x="278" y="170"/>
                    </a:cubicBezTo>
                    <a:cubicBezTo>
                      <a:pt x="269" y="167"/>
                      <a:pt x="269" y="163"/>
                      <a:pt x="278" y="161"/>
                    </a:cubicBezTo>
                    <a:cubicBezTo>
                      <a:pt x="281" y="160"/>
                      <a:pt x="281" y="160"/>
                      <a:pt x="281" y="160"/>
                    </a:cubicBezTo>
                    <a:cubicBezTo>
                      <a:pt x="289" y="157"/>
                      <a:pt x="303" y="157"/>
                      <a:pt x="312" y="160"/>
                    </a:cubicBezTo>
                    <a:cubicBezTo>
                      <a:pt x="364" y="175"/>
                      <a:pt x="364" y="175"/>
                      <a:pt x="364" y="175"/>
                    </a:cubicBezTo>
                    <a:cubicBezTo>
                      <a:pt x="364" y="123"/>
                      <a:pt x="364" y="123"/>
                      <a:pt x="364" y="123"/>
                    </a:cubicBezTo>
                    <a:cubicBezTo>
                      <a:pt x="364" y="120"/>
                      <a:pt x="374" y="117"/>
                      <a:pt x="386" y="117"/>
                    </a:cubicBezTo>
                    <a:cubicBezTo>
                      <a:pt x="390" y="117"/>
                      <a:pt x="390" y="117"/>
                      <a:pt x="390" y="117"/>
                    </a:cubicBezTo>
                    <a:cubicBezTo>
                      <a:pt x="402" y="117"/>
                      <a:pt x="412" y="120"/>
                      <a:pt x="412" y="123"/>
                    </a:cubicBezTo>
                    <a:cubicBezTo>
                      <a:pt x="412" y="175"/>
                      <a:pt x="412" y="175"/>
                      <a:pt x="412" y="175"/>
                    </a:cubicBezTo>
                    <a:cubicBezTo>
                      <a:pt x="463" y="160"/>
                      <a:pt x="463" y="160"/>
                      <a:pt x="463" y="160"/>
                    </a:cubicBezTo>
                    <a:cubicBezTo>
                      <a:pt x="472" y="157"/>
                      <a:pt x="486" y="157"/>
                      <a:pt x="494" y="160"/>
                    </a:cubicBezTo>
                    <a:cubicBezTo>
                      <a:pt x="498" y="161"/>
                      <a:pt x="498" y="161"/>
                      <a:pt x="498" y="161"/>
                    </a:cubicBezTo>
                    <a:cubicBezTo>
                      <a:pt x="506" y="163"/>
                      <a:pt x="506" y="167"/>
                      <a:pt x="498" y="170"/>
                    </a:cubicBezTo>
                    <a:close/>
                    <a:moveTo>
                      <a:pt x="711" y="105"/>
                    </a:moveTo>
                    <a:cubicBezTo>
                      <a:pt x="711" y="108"/>
                      <a:pt x="701" y="111"/>
                      <a:pt x="689" y="111"/>
                    </a:cubicBezTo>
                    <a:cubicBezTo>
                      <a:pt x="512" y="111"/>
                      <a:pt x="512" y="111"/>
                      <a:pt x="512" y="111"/>
                    </a:cubicBezTo>
                    <a:cubicBezTo>
                      <a:pt x="563" y="126"/>
                      <a:pt x="563" y="126"/>
                      <a:pt x="563" y="126"/>
                    </a:cubicBezTo>
                    <a:cubicBezTo>
                      <a:pt x="572" y="129"/>
                      <a:pt x="572" y="133"/>
                      <a:pt x="563" y="135"/>
                    </a:cubicBezTo>
                    <a:cubicBezTo>
                      <a:pt x="560" y="136"/>
                      <a:pt x="560" y="136"/>
                      <a:pt x="560" y="136"/>
                    </a:cubicBezTo>
                    <a:cubicBezTo>
                      <a:pt x="552" y="139"/>
                      <a:pt x="538" y="139"/>
                      <a:pt x="529" y="136"/>
                    </a:cubicBezTo>
                    <a:cubicBezTo>
                      <a:pt x="441" y="110"/>
                      <a:pt x="441" y="110"/>
                      <a:pt x="441" y="110"/>
                    </a:cubicBezTo>
                    <a:cubicBezTo>
                      <a:pt x="440" y="110"/>
                      <a:pt x="440" y="110"/>
                      <a:pt x="439" y="110"/>
                    </a:cubicBezTo>
                    <a:cubicBezTo>
                      <a:pt x="434" y="109"/>
                      <a:pt x="431" y="107"/>
                      <a:pt x="431" y="105"/>
                    </a:cubicBezTo>
                    <a:cubicBezTo>
                      <a:pt x="431" y="104"/>
                      <a:pt x="431" y="104"/>
                      <a:pt x="431" y="104"/>
                    </a:cubicBezTo>
                    <a:cubicBezTo>
                      <a:pt x="431" y="102"/>
                      <a:pt x="434" y="100"/>
                      <a:pt x="437" y="99"/>
                    </a:cubicBezTo>
                    <a:cubicBezTo>
                      <a:pt x="438" y="99"/>
                      <a:pt x="439" y="98"/>
                      <a:pt x="441" y="98"/>
                    </a:cubicBezTo>
                    <a:cubicBezTo>
                      <a:pt x="529" y="72"/>
                      <a:pt x="529" y="72"/>
                      <a:pt x="529" y="72"/>
                    </a:cubicBezTo>
                    <a:cubicBezTo>
                      <a:pt x="538" y="70"/>
                      <a:pt x="552" y="70"/>
                      <a:pt x="560" y="72"/>
                    </a:cubicBezTo>
                    <a:cubicBezTo>
                      <a:pt x="563" y="73"/>
                      <a:pt x="563" y="73"/>
                      <a:pt x="563" y="73"/>
                    </a:cubicBezTo>
                    <a:cubicBezTo>
                      <a:pt x="572" y="75"/>
                      <a:pt x="572" y="80"/>
                      <a:pt x="563" y="82"/>
                    </a:cubicBezTo>
                    <a:cubicBezTo>
                      <a:pt x="511" y="97"/>
                      <a:pt x="511" y="97"/>
                      <a:pt x="511" y="97"/>
                    </a:cubicBezTo>
                    <a:cubicBezTo>
                      <a:pt x="689" y="97"/>
                      <a:pt x="689" y="97"/>
                      <a:pt x="689" y="97"/>
                    </a:cubicBezTo>
                    <a:cubicBezTo>
                      <a:pt x="701" y="97"/>
                      <a:pt x="711" y="100"/>
                      <a:pt x="711" y="104"/>
                    </a:cubicBezTo>
                    <a:lnTo>
                      <a:pt x="711" y="105"/>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41">
              <a:extLst>
                <a:ext uri="{FF2B5EF4-FFF2-40B4-BE49-F238E27FC236}">
                  <a16:creationId xmlns:a16="http://schemas.microsoft.com/office/drawing/2014/main" id="{91B45520-94E5-4F09-BF62-53528FF42468}"/>
                </a:ext>
              </a:extLst>
            </p:cNvPr>
            <p:cNvGrpSpPr>
              <a:grpSpLocks noChangeAspect="1"/>
            </p:cNvGrpSpPr>
            <p:nvPr/>
          </p:nvGrpSpPr>
          <p:grpSpPr>
            <a:xfrm>
              <a:off x="1118424" y="4049881"/>
              <a:ext cx="718954" cy="404732"/>
              <a:chOff x="7264473" y="1900901"/>
              <a:chExt cx="2967038" cy="1670282"/>
            </a:xfrm>
            <a:solidFill>
              <a:schemeClr val="bg1"/>
            </a:solidFill>
            <a:effectLst/>
          </p:grpSpPr>
          <p:sp>
            <p:nvSpPr>
              <p:cNvPr id="143" name="Freeform 7">
                <a:extLst>
                  <a:ext uri="{FF2B5EF4-FFF2-40B4-BE49-F238E27FC236}">
                    <a16:creationId xmlns:a16="http://schemas.microsoft.com/office/drawing/2014/main" id="{2637B99F-F915-485F-9AB4-0D2F8B0A5509}"/>
                  </a:ext>
                </a:extLst>
              </p:cNvPr>
              <p:cNvSpPr>
                <a:spLocks/>
              </p:cNvSpPr>
              <p:nvPr/>
            </p:nvSpPr>
            <p:spPr bwMode="auto">
              <a:xfrm>
                <a:off x="7264473" y="2448819"/>
                <a:ext cx="2967038" cy="1122364"/>
              </a:xfrm>
              <a:custGeom>
                <a:avLst/>
                <a:gdLst>
                  <a:gd name="T0" fmla="*/ 396 w 791"/>
                  <a:gd name="T1" fmla="*/ 93 h 299"/>
                  <a:gd name="T2" fmla="*/ 0 w 791"/>
                  <a:gd name="T3" fmla="*/ 0 h 299"/>
                  <a:gd name="T4" fmla="*/ 0 w 791"/>
                  <a:gd name="T5" fmla="*/ 178 h 299"/>
                  <a:gd name="T6" fmla="*/ 0 w 791"/>
                  <a:gd name="T7" fmla="*/ 180 h 299"/>
                  <a:gd name="T8" fmla="*/ 116 w 791"/>
                  <a:gd name="T9" fmla="*/ 264 h 299"/>
                  <a:gd name="T10" fmla="*/ 116 w 791"/>
                  <a:gd name="T11" fmla="*/ 264 h 299"/>
                  <a:gd name="T12" fmla="*/ 327 w 791"/>
                  <a:gd name="T13" fmla="*/ 297 h 299"/>
                  <a:gd name="T14" fmla="*/ 329 w 791"/>
                  <a:gd name="T15" fmla="*/ 297 h 299"/>
                  <a:gd name="T16" fmla="*/ 394 w 791"/>
                  <a:gd name="T17" fmla="*/ 299 h 299"/>
                  <a:gd name="T18" fmla="*/ 640 w 791"/>
                  <a:gd name="T19" fmla="*/ 273 h 299"/>
                  <a:gd name="T20" fmla="*/ 644 w 791"/>
                  <a:gd name="T21" fmla="*/ 272 h 299"/>
                  <a:gd name="T22" fmla="*/ 791 w 791"/>
                  <a:gd name="T23" fmla="*/ 180 h 299"/>
                  <a:gd name="T24" fmla="*/ 791 w 791"/>
                  <a:gd name="T25" fmla="*/ 180 h 299"/>
                  <a:gd name="T26" fmla="*/ 791 w 791"/>
                  <a:gd name="T27" fmla="*/ 0 h 299"/>
                  <a:gd name="T28" fmla="*/ 396 w 791"/>
                  <a:gd name="T29" fmla="*/ 9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1" h="299">
                    <a:moveTo>
                      <a:pt x="396" y="93"/>
                    </a:moveTo>
                    <a:cubicBezTo>
                      <a:pt x="222" y="93"/>
                      <a:pt x="46" y="61"/>
                      <a:pt x="0" y="0"/>
                    </a:cubicBezTo>
                    <a:cubicBezTo>
                      <a:pt x="0" y="178"/>
                      <a:pt x="0" y="178"/>
                      <a:pt x="0" y="178"/>
                    </a:cubicBezTo>
                    <a:cubicBezTo>
                      <a:pt x="0" y="179"/>
                      <a:pt x="0" y="180"/>
                      <a:pt x="0" y="180"/>
                    </a:cubicBezTo>
                    <a:cubicBezTo>
                      <a:pt x="0" y="213"/>
                      <a:pt x="44" y="242"/>
                      <a:pt x="116" y="264"/>
                    </a:cubicBezTo>
                    <a:cubicBezTo>
                      <a:pt x="116" y="264"/>
                      <a:pt x="116" y="264"/>
                      <a:pt x="116" y="264"/>
                    </a:cubicBezTo>
                    <a:cubicBezTo>
                      <a:pt x="172" y="281"/>
                      <a:pt x="245" y="293"/>
                      <a:pt x="327" y="297"/>
                    </a:cubicBezTo>
                    <a:cubicBezTo>
                      <a:pt x="329" y="297"/>
                      <a:pt x="329" y="297"/>
                      <a:pt x="329" y="297"/>
                    </a:cubicBezTo>
                    <a:cubicBezTo>
                      <a:pt x="350" y="298"/>
                      <a:pt x="372" y="299"/>
                      <a:pt x="394" y="299"/>
                    </a:cubicBezTo>
                    <a:cubicBezTo>
                      <a:pt x="487" y="299"/>
                      <a:pt x="572" y="289"/>
                      <a:pt x="640" y="273"/>
                    </a:cubicBezTo>
                    <a:cubicBezTo>
                      <a:pt x="644" y="272"/>
                      <a:pt x="644" y="272"/>
                      <a:pt x="644" y="272"/>
                    </a:cubicBezTo>
                    <a:cubicBezTo>
                      <a:pt x="734" y="250"/>
                      <a:pt x="791" y="217"/>
                      <a:pt x="791" y="180"/>
                    </a:cubicBezTo>
                    <a:cubicBezTo>
                      <a:pt x="791" y="180"/>
                      <a:pt x="791" y="180"/>
                      <a:pt x="791" y="180"/>
                    </a:cubicBezTo>
                    <a:cubicBezTo>
                      <a:pt x="791" y="0"/>
                      <a:pt x="791" y="0"/>
                      <a:pt x="791" y="0"/>
                    </a:cubicBezTo>
                    <a:cubicBezTo>
                      <a:pt x="745" y="61"/>
                      <a:pt x="569" y="93"/>
                      <a:pt x="396" y="93"/>
                    </a:cubicBez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8">
                <a:extLst>
                  <a:ext uri="{FF2B5EF4-FFF2-40B4-BE49-F238E27FC236}">
                    <a16:creationId xmlns:a16="http://schemas.microsoft.com/office/drawing/2014/main" id="{66157358-24BE-42D6-834E-2AE0F9301A8D}"/>
                  </a:ext>
                </a:extLst>
              </p:cNvPr>
              <p:cNvSpPr>
                <a:spLocks noEditPoints="1"/>
              </p:cNvSpPr>
              <p:nvPr/>
            </p:nvSpPr>
            <p:spPr bwMode="auto">
              <a:xfrm>
                <a:off x="7286700" y="1900901"/>
                <a:ext cx="2925765" cy="809624"/>
              </a:xfrm>
              <a:custGeom>
                <a:avLst/>
                <a:gdLst>
                  <a:gd name="T0" fmla="*/ 0 w 780"/>
                  <a:gd name="T1" fmla="*/ 108 h 216"/>
                  <a:gd name="T2" fmla="*/ 780 w 780"/>
                  <a:gd name="T3" fmla="*/ 108 h 216"/>
                  <a:gd name="T4" fmla="*/ 278 w 780"/>
                  <a:gd name="T5" fmla="*/ 38 h 216"/>
                  <a:gd name="T6" fmla="*/ 371 w 780"/>
                  <a:gd name="T7" fmla="*/ 11 h 216"/>
                  <a:gd name="T8" fmla="*/ 390 w 780"/>
                  <a:gd name="T9" fmla="*/ 10 h 216"/>
                  <a:gd name="T10" fmla="*/ 409 w 780"/>
                  <a:gd name="T11" fmla="*/ 12 h 216"/>
                  <a:gd name="T12" fmla="*/ 498 w 780"/>
                  <a:gd name="T13" fmla="*/ 47 h 216"/>
                  <a:gd name="T14" fmla="*/ 463 w 780"/>
                  <a:gd name="T15" fmla="*/ 48 h 216"/>
                  <a:gd name="T16" fmla="*/ 412 w 780"/>
                  <a:gd name="T17" fmla="*/ 85 h 216"/>
                  <a:gd name="T18" fmla="*/ 386 w 780"/>
                  <a:gd name="T19" fmla="*/ 91 h 216"/>
                  <a:gd name="T20" fmla="*/ 364 w 780"/>
                  <a:gd name="T21" fmla="*/ 33 h 216"/>
                  <a:gd name="T22" fmla="*/ 281 w 780"/>
                  <a:gd name="T23" fmla="*/ 48 h 216"/>
                  <a:gd name="T24" fmla="*/ 278 w 780"/>
                  <a:gd name="T25" fmla="*/ 38 h 216"/>
                  <a:gd name="T26" fmla="*/ 212 w 780"/>
                  <a:gd name="T27" fmla="*/ 135 h 216"/>
                  <a:gd name="T28" fmla="*/ 263 w 780"/>
                  <a:gd name="T29" fmla="*/ 111 h 216"/>
                  <a:gd name="T30" fmla="*/ 65 w 780"/>
                  <a:gd name="T31" fmla="*/ 105 h 216"/>
                  <a:gd name="T32" fmla="*/ 87 w 780"/>
                  <a:gd name="T33" fmla="*/ 97 h 216"/>
                  <a:gd name="T34" fmla="*/ 212 w 780"/>
                  <a:gd name="T35" fmla="*/ 82 h 216"/>
                  <a:gd name="T36" fmla="*/ 215 w 780"/>
                  <a:gd name="T37" fmla="*/ 72 h 216"/>
                  <a:gd name="T38" fmla="*/ 335 w 780"/>
                  <a:gd name="T39" fmla="*/ 98 h 216"/>
                  <a:gd name="T40" fmla="*/ 344 w 780"/>
                  <a:gd name="T41" fmla="*/ 104 h 216"/>
                  <a:gd name="T42" fmla="*/ 336 w 780"/>
                  <a:gd name="T43" fmla="*/ 110 h 216"/>
                  <a:gd name="T44" fmla="*/ 246 w 780"/>
                  <a:gd name="T45" fmla="*/ 136 h 216"/>
                  <a:gd name="T46" fmla="*/ 498 w 780"/>
                  <a:gd name="T47" fmla="*/ 170 h 216"/>
                  <a:gd name="T48" fmla="*/ 407 w 780"/>
                  <a:gd name="T49" fmla="*/ 196 h 216"/>
                  <a:gd name="T50" fmla="*/ 386 w 780"/>
                  <a:gd name="T51" fmla="*/ 199 h 216"/>
                  <a:gd name="T52" fmla="*/ 366 w 780"/>
                  <a:gd name="T53" fmla="*/ 196 h 216"/>
                  <a:gd name="T54" fmla="*/ 278 w 780"/>
                  <a:gd name="T55" fmla="*/ 161 h 216"/>
                  <a:gd name="T56" fmla="*/ 312 w 780"/>
                  <a:gd name="T57" fmla="*/ 160 h 216"/>
                  <a:gd name="T58" fmla="*/ 364 w 780"/>
                  <a:gd name="T59" fmla="*/ 123 h 216"/>
                  <a:gd name="T60" fmla="*/ 390 w 780"/>
                  <a:gd name="T61" fmla="*/ 117 h 216"/>
                  <a:gd name="T62" fmla="*/ 412 w 780"/>
                  <a:gd name="T63" fmla="*/ 175 h 216"/>
                  <a:gd name="T64" fmla="*/ 494 w 780"/>
                  <a:gd name="T65" fmla="*/ 160 h 216"/>
                  <a:gd name="T66" fmla="*/ 498 w 780"/>
                  <a:gd name="T67" fmla="*/ 170 h 216"/>
                  <a:gd name="T68" fmla="*/ 689 w 780"/>
                  <a:gd name="T69" fmla="*/ 111 h 216"/>
                  <a:gd name="T70" fmla="*/ 563 w 780"/>
                  <a:gd name="T71" fmla="*/ 126 h 216"/>
                  <a:gd name="T72" fmla="*/ 560 w 780"/>
                  <a:gd name="T73" fmla="*/ 136 h 216"/>
                  <a:gd name="T74" fmla="*/ 441 w 780"/>
                  <a:gd name="T75" fmla="*/ 110 h 216"/>
                  <a:gd name="T76" fmla="*/ 431 w 780"/>
                  <a:gd name="T77" fmla="*/ 105 h 216"/>
                  <a:gd name="T78" fmla="*/ 437 w 780"/>
                  <a:gd name="T79" fmla="*/ 99 h 216"/>
                  <a:gd name="T80" fmla="*/ 529 w 780"/>
                  <a:gd name="T81" fmla="*/ 72 h 216"/>
                  <a:gd name="T82" fmla="*/ 563 w 780"/>
                  <a:gd name="T83" fmla="*/ 73 h 216"/>
                  <a:gd name="T84" fmla="*/ 511 w 780"/>
                  <a:gd name="T85" fmla="*/ 97 h 216"/>
                  <a:gd name="T86" fmla="*/ 711 w 780"/>
                  <a:gd name="T87" fmla="*/ 10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0" h="216">
                    <a:moveTo>
                      <a:pt x="390" y="0"/>
                    </a:moveTo>
                    <a:cubicBezTo>
                      <a:pt x="174" y="0"/>
                      <a:pt x="0" y="48"/>
                      <a:pt x="0" y="108"/>
                    </a:cubicBezTo>
                    <a:cubicBezTo>
                      <a:pt x="0" y="168"/>
                      <a:pt x="174" y="216"/>
                      <a:pt x="390" y="216"/>
                    </a:cubicBezTo>
                    <a:cubicBezTo>
                      <a:pt x="605" y="216"/>
                      <a:pt x="780" y="168"/>
                      <a:pt x="780" y="108"/>
                    </a:cubicBezTo>
                    <a:cubicBezTo>
                      <a:pt x="780" y="48"/>
                      <a:pt x="605" y="0"/>
                      <a:pt x="390" y="0"/>
                    </a:cubicBezTo>
                    <a:close/>
                    <a:moveTo>
                      <a:pt x="278" y="38"/>
                    </a:moveTo>
                    <a:cubicBezTo>
                      <a:pt x="366" y="12"/>
                      <a:pt x="366" y="12"/>
                      <a:pt x="366" y="12"/>
                    </a:cubicBezTo>
                    <a:cubicBezTo>
                      <a:pt x="368" y="12"/>
                      <a:pt x="369" y="12"/>
                      <a:pt x="371" y="11"/>
                    </a:cubicBezTo>
                    <a:cubicBezTo>
                      <a:pt x="375" y="10"/>
                      <a:pt x="380" y="10"/>
                      <a:pt x="386" y="10"/>
                    </a:cubicBezTo>
                    <a:cubicBezTo>
                      <a:pt x="390" y="10"/>
                      <a:pt x="390" y="10"/>
                      <a:pt x="390" y="10"/>
                    </a:cubicBezTo>
                    <a:cubicBezTo>
                      <a:pt x="397" y="10"/>
                      <a:pt x="403" y="11"/>
                      <a:pt x="407" y="12"/>
                    </a:cubicBezTo>
                    <a:cubicBezTo>
                      <a:pt x="408" y="12"/>
                      <a:pt x="408" y="12"/>
                      <a:pt x="409" y="12"/>
                    </a:cubicBezTo>
                    <a:cubicBezTo>
                      <a:pt x="498" y="38"/>
                      <a:pt x="498" y="38"/>
                      <a:pt x="498" y="38"/>
                    </a:cubicBezTo>
                    <a:cubicBezTo>
                      <a:pt x="506" y="41"/>
                      <a:pt x="506" y="45"/>
                      <a:pt x="498" y="47"/>
                    </a:cubicBezTo>
                    <a:cubicBezTo>
                      <a:pt x="494" y="48"/>
                      <a:pt x="494" y="48"/>
                      <a:pt x="494" y="48"/>
                    </a:cubicBezTo>
                    <a:cubicBezTo>
                      <a:pt x="486" y="51"/>
                      <a:pt x="472" y="51"/>
                      <a:pt x="463" y="48"/>
                    </a:cubicBezTo>
                    <a:cubicBezTo>
                      <a:pt x="412" y="33"/>
                      <a:pt x="412" y="33"/>
                      <a:pt x="412" y="33"/>
                    </a:cubicBezTo>
                    <a:cubicBezTo>
                      <a:pt x="412" y="85"/>
                      <a:pt x="412" y="85"/>
                      <a:pt x="412" y="85"/>
                    </a:cubicBezTo>
                    <a:cubicBezTo>
                      <a:pt x="412" y="89"/>
                      <a:pt x="402" y="91"/>
                      <a:pt x="390" y="91"/>
                    </a:cubicBezTo>
                    <a:cubicBezTo>
                      <a:pt x="386" y="91"/>
                      <a:pt x="386" y="91"/>
                      <a:pt x="386" y="91"/>
                    </a:cubicBezTo>
                    <a:cubicBezTo>
                      <a:pt x="374" y="91"/>
                      <a:pt x="364" y="89"/>
                      <a:pt x="364" y="85"/>
                    </a:cubicBezTo>
                    <a:cubicBezTo>
                      <a:pt x="364" y="33"/>
                      <a:pt x="364" y="33"/>
                      <a:pt x="364" y="33"/>
                    </a:cubicBezTo>
                    <a:cubicBezTo>
                      <a:pt x="312" y="48"/>
                      <a:pt x="312" y="48"/>
                      <a:pt x="312" y="48"/>
                    </a:cubicBezTo>
                    <a:cubicBezTo>
                      <a:pt x="303" y="51"/>
                      <a:pt x="289" y="51"/>
                      <a:pt x="281" y="48"/>
                    </a:cubicBezTo>
                    <a:cubicBezTo>
                      <a:pt x="278" y="47"/>
                      <a:pt x="278" y="47"/>
                      <a:pt x="278" y="47"/>
                    </a:cubicBezTo>
                    <a:cubicBezTo>
                      <a:pt x="269" y="45"/>
                      <a:pt x="269" y="41"/>
                      <a:pt x="278" y="38"/>
                    </a:cubicBezTo>
                    <a:close/>
                    <a:moveTo>
                      <a:pt x="215" y="136"/>
                    </a:moveTo>
                    <a:cubicBezTo>
                      <a:pt x="212" y="135"/>
                      <a:pt x="212" y="135"/>
                      <a:pt x="212" y="135"/>
                    </a:cubicBezTo>
                    <a:cubicBezTo>
                      <a:pt x="203" y="133"/>
                      <a:pt x="203" y="129"/>
                      <a:pt x="212" y="126"/>
                    </a:cubicBezTo>
                    <a:cubicBezTo>
                      <a:pt x="263" y="111"/>
                      <a:pt x="263" y="111"/>
                      <a:pt x="263" y="111"/>
                    </a:cubicBezTo>
                    <a:cubicBezTo>
                      <a:pt x="87" y="111"/>
                      <a:pt x="87" y="111"/>
                      <a:pt x="87" y="111"/>
                    </a:cubicBezTo>
                    <a:cubicBezTo>
                      <a:pt x="74" y="111"/>
                      <a:pt x="65" y="108"/>
                      <a:pt x="65" y="105"/>
                    </a:cubicBezTo>
                    <a:cubicBezTo>
                      <a:pt x="65" y="104"/>
                      <a:pt x="65" y="104"/>
                      <a:pt x="65" y="104"/>
                    </a:cubicBezTo>
                    <a:cubicBezTo>
                      <a:pt x="65" y="100"/>
                      <a:pt x="74" y="97"/>
                      <a:pt x="87" y="97"/>
                    </a:cubicBezTo>
                    <a:cubicBezTo>
                      <a:pt x="264" y="97"/>
                      <a:pt x="264" y="97"/>
                      <a:pt x="264" y="97"/>
                    </a:cubicBezTo>
                    <a:cubicBezTo>
                      <a:pt x="212" y="82"/>
                      <a:pt x="212" y="82"/>
                      <a:pt x="212" y="82"/>
                    </a:cubicBezTo>
                    <a:cubicBezTo>
                      <a:pt x="203" y="80"/>
                      <a:pt x="203" y="75"/>
                      <a:pt x="212" y="73"/>
                    </a:cubicBezTo>
                    <a:cubicBezTo>
                      <a:pt x="215" y="72"/>
                      <a:pt x="215" y="72"/>
                      <a:pt x="215" y="72"/>
                    </a:cubicBezTo>
                    <a:cubicBezTo>
                      <a:pt x="224" y="70"/>
                      <a:pt x="238" y="70"/>
                      <a:pt x="246" y="72"/>
                    </a:cubicBezTo>
                    <a:cubicBezTo>
                      <a:pt x="335" y="98"/>
                      <a:pt x="335" y="98"/>
                      <a:pt x="335" y="98"/>
                    </a:cubicBezTo>
                    <a:cubicBezTo>
                      <a:pt x="336" y="98"/>
                      <a:pt x="337" y="99"/>
                      <a:pt x="338" y="99"/>
                    </a:cubicBezTo>
                    <a:cubicBezTo>
                      <a:pt x="342" y="100"/>
                      <a:pt x="344" y="102"/>
                      <a:pt x="344" y="104"/>
                    </a:cubicBezTo>
                    <a:cubicBezTo>
                      <a:pt x="344" y="105"/>
                      <a:pt x="344" y="105"/>
                      <a:pt x="344" y="105"/>
                    </a:cubicBezTo>
                    <a:cubicBezTo>
                      <a:pt x="344" y="107"/>
                      <a:pt x="341" y="109"/>
                      <a:pt x="336" y="110"/>
                    </a:cubicBezTo>
                    <a:cubicBezTo>
                      <a:pt x="336" y="110"/>
                      <a:pt x="335" y="110"/>
                      <a:pt x="335" y="110"/>
                    </a:cubicBezTo>
                    <a:cubicBezTo>
                      <a:pt x="246" y="136"/>
                      <a:pt x="246" y="136"/>
                      <a:pt x="246" y="136"/>
                    </a:cubicBezTo>
                    <a:cubicBezTo>
                      <a:pt x="238" y="139"/>
                      <a:pt x="224" y="139"/>
                      <a:pt x="215" y="136"/>
                    </a:cubicBezTo>
                    <a:close/>
                    <a:moveTo>
                      <a:pt x="498" y="170"/>
                    </a:moveTo>
                    <a:cubicBezTo>
                      <a:pt x="409" y="196"/>
                      <a:pt x="409" y="196"/>
                      <a:pt x="409" y="196"/>
                    </a:cubicBezTo>
                    <a:cubicBezTo>
                      <a:pt x="408" y="196"/>
                      <a:pt x="408" y="196"/>
                      <a:pt x="407" y="196"/>
                    </a:cubicBezTo>
                    <a:cubicBezTo>
                      <a:pt x="403" y="198"/>
                      <a:pt x="397" y="199"/>
                      <a:pt x="390" y="199"/>
                    </a:cubicBezTo>
                    <a:cubicBezTo>
                      <a:pt x="386" y="199"/>
                      <a:pt x="386" y="199"/>
                      <a:pt x="386" y="199"/>
                    </a:cubicBezTo>
                    <a:cubicBezTo>
                      <a:pt x="380" y="199"/>
                      <a:pt x="375" y="198"/>
                      <a:pt x="371" y="197"/>
                    </a:cubicBezTo>
                    <a:cubicBezTo>
                      <a:pt x="369" y="197"/>
                      <a:pt x="368" y="196"/>
                      <a:pt x="366" y="196"/>
                    </a:cubicBezTo>
                    <a:cubicBezTo>
                      <a:pt x="278" y="170"/>
                      <a:pt x="278" y="170"/>
                      <a:pt x="278" y="170"/>
                    </a:cubicBezTo>
                    <a:cubicBezTo>
                      <a:pt x="269" y="167"/>
                      <a:pt x="269" y="163"/>
                      <a:pt x="278" y="161"/>
                    </a:cubicBezTo>
                    <a:cubicBezTo>
                      <a:pt x="281" y="160"/>
                      <a:pt x="281" y="160"/>
                      <a:pt x="281" y="160"/>
                    </a:cubicBezTo>
                    <a:cubicBezTo>
                      <a:pt x="289" y="157"/>
                      <a:pt x="303" y="157"/>
                      <a:pt x="312" y="160"/>
                    </a:cubicBezTo>
                    <a:cubicBezTo>
                      <a:pt x="364" y="175"/>
                      <a:pt x="364" y="175"/>
                      <a:pt x="364" y="175"/>
                    </a:cubicBezTo>
                    <a:cubicBezTo>
                      <a:pt x="364" y="123"/>
                      <a:pt x="364" y="123"/>
                      <a:pt x="364" y="123"/>
                    </a:cubicBezTo>
                    <a:cubicBezTo>
                      <a:pt x="364" y="120"/>
                      <a:pt x="374" y="117"/>
                      <a:pt x="386" y="117"/>
                    </a:cubicBezTo>
                    <a:cubicBezTo>
                      <a:pt x="390" y="117"/>
                      <a:pt x="390" y="117"/>
                      <a:pt x="390" y="117"/>
                    </a:cubicBezTo>
                    <a:cubicBezTo>
                      <a:pt x="402" y="117"/>
                      <a:pt x="412" y="120"/>
                      <a:pt x="412" y="123"/>
                    </a:cubicBezTo>
                    <a:cubicBezTo>
                      <a:pt x="412" y="175"/>
                      <a:pt x="412" y="175"/>
                      <a:pt x="412" y="175"/>
                    </a:cubicBezTo>
                    <a:cubicBezTo>
                      <a:pt x="463" y="160"/>
                      <a:pt x="463" y="160"/>
                      <a:pt x="463" y="160"/>
                    </a:cubicBezTo>
                    <a:cubicBezTo>
                      <a:pt x="472" y="157"/>
                      <a:pt x="486" y="157"/>
                      <a:pt x="494" y="160"/>
                    </a:cubicBezTo>
                    <a:cubicBezTo>
                      <a:pt x="498" y="161"/>
                      <a:pt x="498" y="161"/>
                      <a:pt x="498" y="161"/>
                    </a:cubicBezTo>
                    <a:cubicBezTo>
                      <a:pt x="506" y="163"/>
                      <a:pt x="506" y="167"/>
                      <a:pt x="498" y="170"/>
                    </a:cubicBezTo>
                    <a:close/>
                    <a:moveTo>
                      <a:pt x="711" y="105"/>
                    </a:moveTo>
                    <a:cubicBezTo>
                      <a:pt x="711" y="108"/>
                      <a:pt x="701" y="111"/>
                      <a:pt x="689" y="111"/>
                    </a:cubicBezTo>
                    <a:cubicBezTo>
                      <a:pt x="512" y="111"/>
                      <a:pt x="512" y="111"/>
                      <a:pt x="512" y="111"/>
                    </a:cubicBezTo>
                    <a:cubicBezTo>
                      <a:pt x="563" y="126"/>
                      <a:pt x="563" y="126"/>
                      <a:pt x="563" y="126"/>
                    </a:cubicBezTo>
                    <a:cubicBezTo>
                      <a:pt x="572" y="129"/>
                      <a:pt x="572" y="133"/>
                      <a:pt x="563" y="135"/>
                    </a:cubicBezTo>
                    <a:cubicBezTo>
                      <a:pt x="560" y="136"/>
                      <a:pt x="560" y="136"/>
                      <a:pt x="560" y="136"/>
                    </a:cubicBezTo>
                    <a:cubicBezTo>
                      <a:pt x="552" y="139"/>
                      <a:pt x="538" y="139"/>
                      <a:pt x="529" y="136"/>
                    </a:cubicBezTo>
                    <a:cubicBezTo>
                      <a:pt x="441" y="110"/>
                      <a:pt x="441" y="110"/>
                      <a:pt x="441" y="110"/>
                    </a:cubicBezTo>
                    <a:cubicBezTo>
                      <a:pt x="440" y="110"/>
                      <a:pt x="440" y="110"/>
                      <a:pt x="439" y="110"/>
                    </a:cubicBezTo>
                    <a:cubicBezTo>
                      <a:pt x="434" y="109"/>
                      <a:pt x="431" y="107"/>
                      <a:pt x="431" y="105"/>
                    </a:cubicBezTo>
                    <a:cubicBezTo>
                      <a:pt x="431" y="104"/>
                      <a:pt x="431" y="104"/>
                      <a:pt x="431" y="104"/>
                    </a:cubicBezTo>
                    <a:cubicBezTo>
                      <a:pt x="431" y="102"/>
                      <a:pt x="434" y="100"/>
                      <a:pt x="437" y="99"/>
                    </a:cubicBezTo>
                    <a:cubicBezTo>
                      <a:pt x="438" y="99"/>
                      <a:pt x="439" y="98"/>
                      <a:pt x="441" y="98"/>
                    </a:cubicBezTo>
                    <a:cubicBezTo>
                      <a:pt x="529" y="72"/>
                      <a:pt x="529" y="72"/>
                      <a:pt x="529" y="72"/>
                    </a:cubicBezTo>
                    <a:cubicBezTo>
                      <a:pt x="538" y="70"/>
                      <a:pt x="552" y="70"/>
                      <a:pt x="560" y="72"/>
                    </a:cubicBezTo>
                    <a:cubicBezTo>
                      <a:pt x="563" y="73"/>
                      <a:pt x="563" y="73"/>
                      <a:pt x="563" y="73"/>
                    </a:cubicBezTo>
                    <a:cubicBezTo>
                      <a:pt x="572" y="75"/>
                      <a:pt x="572" y="80"/>
                      <a:pt x="563" y="82"/>
                    </a:cubicBezTo>
                    <a:cubicBezTo>
                      <a:pt x="511" y="97"/>
                      <a:pt x="511" y="97"/>
                      <a:pt x="511" y="97"/>
                    </a:cubicBezTo>
                    <a:cubicBezTo>
                      <a:pt x="689" y="97"/>
                      <a:pt x="689" y="97"/>
                      <a:pt x="689" y="97"/>
                    </a:cubicBezTo>
                    <a:cubicBezTo>
                      <a:pt x="701" y="97"/>
                      <a:pt x="711" y="100"/>
                      <a:pt x="711" y="104"/>
                    </a:cubicBezTo>
                    <a:lnTo>
                      <a:pt x="711" y="105"/>
                    </a:lnTo>
                    <a:close/>
                  </a:path>
                </a:pathLst>
              </a:cu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47" name="Group 146">
            <a:extLst>
              <a:ext uri="{FF2B5EF4-FFF2-40B4-BE49-F238E27FC236}">
                <a16:creationId xmlns:a16="http://schemas.microsoft.com/office/drawing/2014/main" id="{ACB60595-A145-4D12-8A37-F0355CA3727A}"/>
              </a:ext>
            </a:extLst>
          </p:cNvPr>
          <p:cNvGrpSpPr/>
          <p:nvPr/>
        </p:nvGrpSpPr>
        <p:grpSpPr>
          <a:xfrm>
            <a:off x="531139" y="1937193"/>
            <a:ext cx="1294494" cy="751858"/>
            <a:chOff x="531139" y="1937193"/>
            <a:chExt cx="1294494" cy="751858"/>
          </a:xfrm>
        </p:grpSpPr>
        <p:sp>
          <p:nvSpPr>
            <p:cNvPr id="148" name="Freeform 48">
              <a:extLst>
                <a:ext uri="{FF2B5EF4-FFF2-40B4-BE49-F238E27FC236}">
                  <a16:creationId xmlns:a16="http://schemas.microsoft.com/office/drawing/2014/main" id="{EDEF1F3D-5F62-4D89-94A9-03E353860BA3}"/>
                </a:ext>
              </a:extLst>
            </p:cNvPr>
            <p:cNvSpPr>
              <a:spLocks/>
            </p:cNvSpPr>
            <p:nvPr/>
          </p:nvSpPr>
          <p:spPr bwMode="auto">
            <a:xfrm>
              <a:off x="531139" y="1937193"/>
              <a:ext cx="1294494" cy="751858"/>
            </a:xfrm>
            <a:custGeom>
              <a:avLst/>
              <a:gdLst>
                <a:gd name="T0" fmla="*/ 699 w 799"/>
                <a:gd name="T1" fmla="*/ 264 h 464"/>
                <a:gd name="T2" fmla="*/ 698 w 799"/>
                <a:gd name="T3" fmla="*/ 264 h 464"/>
                <a:gd name="T4" fmla="*/ 699 w 799"/>
                <a:gd name="T5" fmla="*/ 253 h 464"/>
                <a:gd name="T6" fmla="*/ 635 w 799"/>
                <a:gd name="T7" fmla="*/ 190 h 464"/>
                <a:gd name="T8" fmla="*/ 623 w 799"/>
                <a:gd name="T9" fmla="*/ 191 h 464"/>
                <a:gd name="T10" fmla="*/ 629 w 799"/>
                <a:gd name="T11" fmla="*/ 153 h 464"/>
                <a:gd name="T12" fmla="*/ 457 w 799"/>
                <a:gd name="T13" fmla="*/ 0 h 464"/>
                <a:gd name="T14" fmla="*/ 288 w 799"/>
                <a:gd name="T15" fmla="*/ 124 h 464"/>
                <a:gd name="T16" fmla="*/ 229 w 799"/>
                <a:gd name="T17" fmla="*/ 102 h 464"/>
                <a:gd name="T18" fmla="*/ 138 w 799"/>
                <a:gd name="T19" fmla="*/ 194 h 464"/>
                <a:gd name="T20" fmla="*/ 138 w 799"/>
                <a:gd name="T21" fmla="*/ 199 h 464"/>
                <a:gd name="T22" fmla="*/ 133 w 799"/>
                <a:gd name="T23" fmla="*/ 198 h 464"/>
                <a:gd name="T24" fmla="*/ 0 w 799"/>
                <a:gd name="T25" fmla="*/ 331 h 464"/>
                <a:gd name="T26" fmla="*/ 133 w 799"/>
                <a:gd name="T27" fmla="*/ 464 h 464"/>
                <a:gd name="T28" fmla="*/ 699 w 799"/>
                <a:gd name="T29" fmla="*/ 464 h 464"/>
                <a:gd name="T30" fmla="*/ 799 w 799"/>
                <a:gd name="T31" fmla="*/ 364 h 464"/>
                <a:gd name="T32" fmla="*/ 699 w 799"/>
                <a:gd name="T33" fmla="*/ 2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64">
                  <a:moveTo>
                    <a:pt x="699" y="264"/>
                  </a:moveTo>
                  <a:cubicBezTo>
                    <a:pt x="698" y="264"/>
                    <a:pt x="698" y="264"/>
                    <a:pt x="698" y="264"/>
                  </a:cubicBezTo>
                  <a:cubicBezTo>
                    <a:pt x="698" y="260"/>
                    <a:pt x="699" y="257"/>
                    <a:pt x="699" y="253"/>
                  </a:cubicBezTo>
                  <a:cubicBezTo>
                    <a:pt x="699" y="218"/>
                    <a:pt x="670" y="190"/>
                    <a:pt x="635" y="190"/>
                  </a:cubicBezTo>
                  <a:cubicBezTo>
                    <a:pt x="631" y="190"/>
                    <a:pt x="627" y="190"/>
                    <a:pt x="623" y="191"/>
                  </a:cubicBezTo>
                  <a:cubicBezTo>
                    <a:pt x="627" y="179"/>
                    <a:pt x="629" y="166"/>
                    <a:pt x="629" y="153"/>
                  </a:cubicBezTo>
                  <a:cubicBezTo>
                    <a:pt x="629" y="69"/>
                    <a:pt x="552" y="0"/>
                    <a:pt x="457" y="0"/>
                  </a:cubicBezTo>
                  <a:cubicBezTo>
                    <a:pt x="373" y="0"/>
                    <a:pt x="304" y="53"/>
                    <a:pt x="288" y="124"/>
                  </a:cubicBezTo>
                  <a:cubicBezTo>
                    <a:pt x="272" y="110"/>
                    <a:pt x="252" y="102"/>
                    <a:pt x="229" y="102"/>
                  </a:cubicBezTo>
                  <a:cubicBezTo>
                    <a:pt x="179" y="102"/>
                    <a:pt x="138" y="143"/>
                    <a:pt x="138" y="194"/>
                  </a:cubicBezTo>
                  <a:cubicBezTo>
                    <a:pt x="138" y="195"/>
                    <a:pt x="138" y="197"/>
                    <a:pt x="138" y="199"/>
                  </a:cubicBezTo>
                  <a:cubicBezTo>
                    <a:pt x="133" y="198"/>
                    <a:pt x="133" y="198"/>
                    <a:pt x="133" y="198"/>
                  </a:cubicBezTo>
                  <a:cubicBezTo>
                    <a:pt x="59" y="198"/>
                    <a:pt x="0" y="257"/>
                    <a:pt x="0" y="331"/>
                  </a:cubicBezTo>
                  <a:cubicBezTo>
                    <a:pt x="0" y="404"/>
                    <a:pt x="59" y="464"/>
                    <a:pt x="133" y="464"/>
                  </a:cubicBezTo>
                  <a:cubicBezTo>
                    <a:pt x="699" y="464"/>
                    <a:pt x="699" y="464"/>
                    <a:pt x="699" y="464"/>
                  </a:cubicBezTo>
                  <a:cubicBezTo>
                    <a:pt x="754" y="464"/>
                    <a:pt x="799" y="419"/>
                    <a:pt x="799" y="364"/>
                  </a:cubicBezTo>
                  <a:cubicBezTo>
                    <a:pt x="799" y="309"/>
                    <a:pt x="754" y="264"/>
                    <a:pt x="699" y="264"/>
                  </a:cubicBezTo>
                  <a:close/>
                </a:path>
              </a:pathLst>
            </a:custGeom>
            <a:solidFill>
              <a:srgbClr val="62AFC9"/>
            </a:solidFill>
            <a:ln w="9525">
              <a:noFill/>
              <a:round/>
              <a:headEnd/>
              <a:tailEnd/>
            </a:ln>
          </p:spPr>
          <p:txBody>
            <a:bodyPr vert="horz" wrap="square" lIns="91292" tIns="45647" rIns="91292" bIns="45647" numCol="1" anchor="t" anchorCtr="0" compatLnSpc="1">
              <a:prstTxWarp prst="textNoShape">
                <a:avLst/>
              </a:prstTxWarp>
            </a:bodyPr>
            <a:lstStyle/>
            <a:p>
              <a:pPr defTabSz="912396">
                <a:defRPr/>
              </a:pPr>
              <a:endParaRPr lang="en-US" kern="0" dirty="0">
                <a:solidFill>
                  <a:srgbClr val="FFFFFF"/>
                </a:solidFill>
                <a:ea typeface="Arial"/>
                <a:cs typeface="Arial"/>
              </a:endParaRPr>
            </a:p>
          </p:txBody>
        </p:sp>
        <p:sp>
          <p:nvSpPr>
            <p:cNvPr id="149" name="Rectangle 148">
              <a:extLst>
                <a:ext uri="{FF2B5EF4-FFF2-40B4-BE49-F238E27FC236}">
                  <a16:creationId xmlns:a16="http://schemas.microsoft.com/office/drawing/2014/main" id="{D359C0E2-F0D7-4A84-A02D-FD9548E75FF0}"/>
                </a:ext>
              </a:extLst>
            </p:cNvPr>
            <p:cNvSpPr/>
            <p:nvPr/>
          </p:nvSpPr>
          <p:spPr>
            <a:xfrm>
              <a:off x="561863" y="2155475"/>
              <a:ext cx="1217872" cy="523220"/>
            </a:xfrm>
            <a:prstGeom prst="rect">
              <a:avLst/>
            </a:prstGeom>
          </p:spPr>
          <p:txBody>
            <a:bodyPr wrap="square">
              <a:spAutoFit/>
            </a:bodyPr>
            <a:lstStyle/>
            <a:p>
              <a:pPr algn="ctr"/>
              <a:r>
                <a:rPr lang="en-US" sz="1400" dirty="0">
                  <a:solidFill>
                    <a:schemeClr val="bg1"/>
                  </a:solidFill>
                </a:rPr>
                <a:t>Providers </a:t>
              </a:r>
              <a:br>
                <a:rPr lang="en-US" sz="1400" dirty="0">
                  <a:solidFill>
                    <a:schemeClr val="bg1"/>
                  </a:solidFill>
                </a:rPr>
              </a:br>
              <a:r>
                <a:rPr lang="en-US" sz="1400" dirty="0">
                  <a:solidFill>
                    <a:schemeClr val="bg1"/>
                  </a:solidFill>
                </a:rPr>
                <a:t>&amp; VPCs</a:t>
              </a:r>
            </a:p>
          </p:txBody>
        </p:sp>
      </p:grpSp>
      <p:cxnSp>
        <p:nvCxnSpPr>
          <p:cNvPr id="150" name="Straight Connector 149">
            <a:extLst>
              <a:ext uri="{FF2B5EF4-FFF2-40B4-BE49-F238E27FC236}">
                <a16:creationId xmlns:a16="http://schemas.microsoft.com/office/drawing/2014/main" id="{DC38E3F0-A735-4384-87C0-F6A9E885D68F}"/>
              </a:ext>
            </a:extLst>
          </p:cNvPr>
          <p:cNvCxnSpPr>
            <a:cxnSpLocks/>
          </p:cNvCxnSpPr>
          <p:nvPr/>
        </p:nvCxnSpPr>
        <p:spPr>
          <a:xfrm flipV="1">
            <a:off x="3109300" y="4233814"/>
            <a:ext cx="2356438" cy="622995"/>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F6AC2BD5-F9AD-406D-8F33-ABBCE48175D1}"/>
              </a:ext>
            </a:extLst>
          </p:cNvPr>
          <p:cNvGrpSpPr/>
          <p:nvPr/>
        </p:nvGrpSpPr>
        <p:grpSpPr>
          <a:xfrm>
            <a:off x="2783816" y="4671387"/>
            <a:ext cx="237943" cy="331343"/>
            <a:chOff x="2511309" y="2382154"/>
            <a:chExt cx="723830" cy="1007957"/>
          </a:xfrm>
          <a:solidFill>
            <a:schemeClr val="bg1"/>
          </a:solidFill>
        </p:grpSpPr>
        <p:sp>
          <p:nvSpPr>
            <p:cNvPr id="152" name="Freeform 131">
              <a:extLst>
                <a:ext uri="{FF2B5EF4-FFF2-40B4-BE49-F238E27FC236}">
                  <a16:creationId xmlns:a16="http://schemas.microsoft.com/office/drawing/2014/main" id="{234DA191-85A4-4DB9-831B-DD3E726EFDE7}"/>
                </a:ext>
              </a:extLst>
            </p:cNvPr>
            <p:cNvSpPr>
              <a:spLocks noEditPoints="1"/>
            </p:cNvSpPr>
            <p:nvPr/>
          </p:nvSpPr>
          <p:spPr bwMode="auto">
            <a:xfrm rot="20479378">
              <a:off x="2511309" y="2781481"/>
              <a:ext cx="615982" cy="608630"/>
            </a:xfrm>
            <a:custGeom>
              <a:avLst/>
              <a:gdLst/>
              <a:ahLst/>
              <a:cxnLst>
                <a:cxn ang="0">
                  <a:pos x="259" y="120"/>
                </a:cxn>
                <a:cxn ang="0">
                  <a:pos x="254" y="93"/>
                </a:cxn>
                <a:cxn ang="0">
                  <a:pos x="250" y="89"/>
                </a:cxn>
                <a:cxn ang="0">
                  <a:pos x="231" y="87"/>
                </a:cxn>
                <a:cxn ang="0">
                  <a:pos x="216" y="62"/>
                </a:cxn>
                <a:cxn ang="0">
                  <a:pos x="224" y="44"/>
                </a:cxn>
                <a:cxn ang="0">
                  <a:pos x="222" y="39"/>
                </a:cxn>
                <a:cxn ang="0">
                  <a:pos x="202" y="22"/>
                </a:cxn>
                <a:cxn ang="0">
                  <a:pos x="196" y="21"/>
                </a:cxn>
                <a:cxn ang="0">
                  <a:pos x="180" y="32"/>
                </a:cxn>
                <a:cxn ang="0">
                  <a:pos x="152" y="22"/>
                </a:cxn>
                <a:cxn ang="0">
                  <a:pos x="147" y="4"/>
                </a:cxn>
                <a:cxn ang="0">
                  <a:pos x="143" y="0"/>
                </a:cxn>
                <a:cxn ang="0">
                  <a:pos x="116" y="0"/>
                </a:cxn>
                <a:cxn ang="0">
                  <a:pos x="111" y="4"/>
                </a:cxn>
                <a:cxn ang="0">
                  <a:pos x="106" y="22"/>
                </a:cxn>
                <a:cxn ang="0">
                  <a:pos x="78" y="32"/>
                </a:cxn>
                <a:cxn ang="0">
                  <a:pos x="62" y="22"/>
                </a:cxn>
                <a:cxn ang="0">
                  <a:pos x="56" y="22"/>
                </a:cxn>
                <a:cxn ang="0">
                  <a:pos x="36" y="39"/>
                </a:cxn>
                <a:cxn ang="0">
                  <a:pos x="35" y="45"/>
                </a:cxn>
                <a:cxn ang="0">
                  <a:pos x="43" y="62"/>
                </a:cxn>
                <a:cxn ang="0">
                  <a:pos x="28" y="88"/>
                </a:cxn>
                <a:cxn ang="0">
                  <a:pos x="9" y="90"/>
                </a:cxn>
                <a:cxn ang="0">
                  <a:pos x="5" y="94"/>
                </a:cxn>
                <a:cxn ang="0">
                  <a:pos x="0" y="120"/>
                </a:cxn>
                <a:cxn ang="0">
                  <a:pos x="3" y="126"/>
                </a:cxn>
                <a:cxn ang="0">
                  <a:pos x="20" y="134"/>
                </a:cxn>
                <a:cxn ang="0">
                  <a:pos x="25" y="163"/>
                </a:cxn>
                <a:cxn ang="0">
                  <a:pos x="12" y="177"/>
                </a:cxn>
                <a:cxn ang="0">
                  <a:pos x="11" y="183"/>
                </a:cxn>
                <a:cxn ang="0">
                  <a:pos x="25" y="206"/>
                </a:cxn>
                <a:cxn ang="0">
                  <a:pos x="30" y="208"/>
                </a:cxn>
                <a:cxn ang="0">
                  <a:pos x="49" y="203"/>
                </a:cxn>
                <a:cxn ang="0">
                  <a:pos x="71" y="222"/>
                </a:cxn>
                <a:cxn ang="0">
                  <a:pos x="70" y="241"/>
                </a:cxn>
                <a:cxn ang="0">
                  <a:pos x="73" y="246"/>
                </a:cxn>
                <a:cxn ang="0">
                  <a:pos x="98" y="255"/>
                </a:cxn>
                <a:cxn ang="0">
                  <a:pos x="104" y="254"/>
                </a:cxn>
                <a:cxn ang="0">
                  <a:pos x="115" y="238"/>
                </a:cxn>
                <a:cxn ang="0">
                  <a:pos x="130" y="239"/>
                </a:cxn>
                <a:cxn ang="0">
                  <a:pos x="145" y="238"/>
                </a:cxn>
                <a:cxn ang="0">
                  <a:pos x="156" y="253"/>
                </a:cxn>
                <a:cxn ang="0">
                  <a:pos x="161" y="255"/>
                </a:cxn>
                <a:cxn ang="0">
                  <a:pos x="187" y="246"/>
                </a:cxn>
                <a:cxn ang="0">
                  <a:pos x="190" y="241"/>
                </a:cxn>
                <a:cxn ang="0">
                  <a:pos x="188" y="222"/>
                </a:cxn>
                <a:cxn ang="0">
                  <a:pos x="211" y="203"/>
                </a:cxn>
                <a:cxn ang="0">
                  <a:pos x="230" y="207"/>
                </a:cxn>
                <a:cxn ang="0">
                  <a:pos x="235" y="205"/>
                </a:cxn>
                <a:cxn ang="0">
                  <a:pos x="248" y="182"/>
                </a:cxn>
                <a:cxn ang="0">
                  <a:pos x="248" y="176"/>
                </a:cxn>
                <a:cxn ang="0">
                  <a:pos x="234" y="162"/>
                </a:cxn>
                <a:cxn ang="0">
                  <a:pos x="239" y="133"/>
                </a:cxn>
                <a:cxn ang="0">
                  <a:pos x="256" y="125"/>
                </a:cxn>
                <a:cxn ang="0">
                  <a:pos x="259" y="120"/>
                </a:cxn>
                <a:cxn ang="0">
                  <a:pos x="165" y="190"/>
                </a:cxn>
                <a:cxn ang="0">
                  <a:pos x="69" y="165"/>
                </a:cxn>
                <a:cxn ang="0">
                  <a:pos x="94" y="69"/>
                </a:cxn>
                <a:cxn ang="0">
                  <a:pos x="190" y="94"/>
                </a:cxn>
                <a:cxn ang="0">
                  <a:pos x="165" y="190"/>
                </a:cxn>
              </a:cxnLst>
              <a:rect l="0" t="0" r="r" b="b"/>
              <a:pathLst>
                <a:path w="259" h="256">
                  <a:moveTo>
                    <a:pt x="259" y="120"/>
                  </a:moveTo>
                  <a:cubicBezTo>
                    <a:pt x="259" y="118"/>
                    <a:pt x="254" y="94"/>
                    <a:pt x="254" y="93"/>
                  </a:cubicBezTo>
                  <a:cubicBezTo>
                    <a:pt x="254" y="91"/>
                    <a:pt x="252" y="89"/>
                    <a:pt x="250" y="89"/>
                  </a:cubicBezTo>
                  <a:cubicBezTo>
                    <a:pt x="247" y="89"/>
                    <a:pt x="233" y="88"/>
                    <a:pt x="231" y="87"/>
                  </a:cubicBezTo>
                  <a:cubicBezTo>
                    <a:pt x="227" y="78"/>
                    <a:pt x="222" y="70"/>
                    <a:pt x="216" y="62"/>
                  </a:cubicBezTo>
                  <a:cubicBezTo>
                    <a:pt x="217" y="60"/>
                    <a:pt x="223" y="47"/>
                    <a:pt x="224" y="44"/>
                  </a:cubicBezTo>
                  <a:cubicBezTo>
                    <a:pt x="225" y="42"/>
                    <a:pt x="224" y="40"/>
                    <a:pt x="222" y="39"/>
                  </a:cubicBezTo>
                  <a:cubicBezTo>
                    <a:pt x="222" y="38"/>
                    <a:pt x="203" y="22"/>
                    <a:pt x="202" y="22"/>
                  </a:cubicBezTo>
                  <a:cubicBezTo>
                    <a:pt x="200" y="20"/>
                    <a:pt x="198" y="20"/>
                    <a:pt x="196" y="21"/>
                  </a:cubicBezTo>
                  <a:cubicBezTo>
                    <a:pt x="194" y="23"/>
                    <a:pt x="182" y="31"/>
                    <a:pt x="180" y="32"/>
                  </a:cubicBezTo>
                  <a:cubicBezTo>
                    <a:pt x="172" y="27"/>
                    <a:pt x="162" y="24"/>
                    <a:pt x="152" y="22"/>
                  </a:cubicBezTo>
                  <a:cubicBezTo>
                    <a:pt x="152" y="20"/>
                    <a:pt x="148" y="6"/>
                    <a:pt x="147" y="4"/>
                  </a:cubicBezTo>
                  <a:cubicBezTo>
                    <a:pt x="147" y="2"/>
                    <a:pt x="145" y="0"/>
                    <a:pt x="143" y="0"/>
                  </a:cubicBezTo>
                  <a:cubicBezTo>
                    <a:pt x="116" y="0"/>
                    <a:pt x="116" y="0"/>
                    <a:pt x="116" y="0"/>
                  </a:cubicBezTo>
                  <a:cubicBezTo>
                    <a:pt x="113" y="0"/>
                    <a:pt x="112" y="2"/>
                    <a:pt x="111" y="4"/>
                  </a:cubicBezTo>
                  <a:cubicBezTo>
                    <a:pt x="110" y="7"/>
                    <a:pt x="107" y="20"/>
                    <a:pt x="106" y="22"/>
                  </a:cubicBezTo>
                  <a:cubicBezTo>
                    <a:pt x="96" y="24"/>
                    <a:pt x="87" y="28"/>
                    <a:pt x="78" y="32"/>
                  </a:cubicBezTo>
                  <a:cubicBezTo>
                    <a:pt x="76" y="31"/>
                    <a:pt x="65" y="23"/>
                    <a:pt x="62" y="22"/>
                  </a:cubicBezTo>
                  <a:cubicBezTo>
                    <a:pt x="61" y="21"/>
                    <a:pt x="58" y="20"/>
                    <a:pt x="56" y="22"/>
                  </a:cubicBezTo>
                  <a:cubicBezTo>
                    <a:pt x="56" y="23"/>
                    <a:pt x="37" y="38"/>
                    <a:pt x="36" y="39"/>
                  </a:cubicBezTo>
                  <a:cubicBezTo>
                    <a:pt x="34" y="41"/>
                    <a:pt x="34" y="43"/>
                    <a:pt x="35" y="45"/>
                  </a:cubicBezTo>
                  <a:cubicBezTo>
                    <a:pt x="36" y="48"/>
                    <a:pt x="42" y="60"/>
                    <a:pt x="43" y="62"/>
                  </a:cubicBezTo>
                  <a:cubicBezTo>
                    <a:pt x="37" y="70"/>
                    <a:pt x="32" y="79"/>
                    <a:pt x="28" y="88"/>
                  </a:cubicBezTo>
                  <a:cubicBezTo>
                    <a:pt x="25" y="88"/>
                    <a:pt x="12" y="90"/>
                    <a:pt x="9" y="90"/>
                  </a:cubicBezTo>
                  <a:cubicBezTo>
                    <a:pt x="7" y="90"/>
                    <a:pt x="5" y="91"/>
                    <a:pt x="5" y="94"/>
                  </a:cubicBezTo>
                  <a:cubicBezTo>
                    <a:pt x="4" y="95"/>
                    <a:pt x="0" y="119"/>
                    <a:pt x="0" y="120"/>
                  </a:cubicBezTo>
                  <a:cubicBezTo>
                    <a:pt x="0" y="123"/>
                    <a:pt x="1" y="125"/>
                    <a:pt x="3" y="126"/>
                  </a:cubicBezTo>
                  <a:cubicBezTo>
                    <a:pt x="6" y="127"/>
                    <a:pt x="18" y="133"/>
                    <a:pt x="20" y="134"/>
                  </a:cubicBezTo>
                  <a:cubicBezTo>
                    <a:pt x="20" y="144"/>
                    <a:pt x="22" y="154"/>
                    <a:pt x="25" y="163"/>
                  </a:cubicBezTo>
                  <a:cubicBezTo>
                    <a:pt x="24" y="165"/>
                    <a:pt x="14" y="175"/>
                    <a:pt x="12" y="177"/>
                  </a:cubicBezTo>
                  <a:cubicBezTo>
                    <a:pt x="10" y="178"/>
                    <a:pt x="10" y="180"/>
                    <a:pt x="11" y="183"/>
                  </a:cubicBezTo>
                  <a:cubicBezTo>
                    <a:pt x="12" y="184"/>
                    <a:pt x="24" y="205"/>
                    <a:pt x="25" y="206"/>
                  </a:cubicBezTo>
                  <a:cubicBezTo>
                    <a:pt x="26" y="208"/>
                    <a:pt x="28" y="208"/>
                    <a:pt x="30" y="208"/>
                  </a:cubicBezTo>
                  <a:cubicBezTo>
                    <a:pt x="33" y="207"/>
                    <a:pt x="46" y="204"/>
                    <a:pt x="49" y="203"/>
                  </a:cubicBezTo>
                  <a:cubicBezTo>
                    <a:pt x="55" y="210"/>
                    <a:pt x="63" y="217"/>
                    <a:pt x="71" y="222"/>
                  </a:cubicBezTo>
                  <a:cubicBezTo>
                    <a:pt x="71" y="224"/>
                    <a:pt x="70" y="238"/>
                    <a:pt x="70" y="241"/>
                  </a:cubicBezTo>
                  <a:cubicBezTo>
                    <a:pt x="70" y="243"/>
                    <a:pt x="71" y="245"/>
                    <a:pt x="73" y="246"/>
                  </a:cubicBezTo>
                  <a:cubicBezTo>
                    <a:pt x="74" y="247"/>
                    <a:pt x="97" y="255"/>
                    <a:pt x="98" y="255"/>
                  </a:cubicBezTo>
                  <a:cubicBezTo>
                    <a:pt x="101" y="256"/>
                    <a:pt x="103" y="255"/>
                    <a:pt x="104" y="254"/>
                  </a:cubicBezTo>
                  <a:cubicBezTo>
                    <a:pt x="106" y="251"/>
                    <a:pt x="114" y="240"/>
                    <a:pt x="115" y="238"/>
                  </a:cubicBezTo>
                  <a:cubicBezTo>
                    <a:pt x="120" y="239"/>
                    <a:pt x="125" y="239"/>
                    <a:pt x="130" y="239"/>
                  </a:cubicBezTo>
                  <a:cubicBezTo>
                    <a:pt x="135" y="239"/>
                    <a:pt x="140" y="239"/>
                    <a:pt x="145" y="238"/>
                  </a:cubicBezTo>
                  <a:cubicBezTo>
                    <a:pt x="146" y="240"/>
                    <a:pt x="154" y="251"/>
                    <a:pt x="156" y="253"/>
                  </a:cubicBezTo>
                  <a:cubicBezTo>
                    <a:pt x="157" y="255"/>
                    <a:pt x="159" y="256"/>
                    <a:pt x="161" y="255"/>
                  </a:cubicBezTo>
                  <a:cubicBezTo>
                    <a:pt x="163" y="255"/>
                    <a:pt x="186" y="246"/>
                    <a:pt x="187" y="246"/>
                  </a:cubicBezTo>
                  <a:cubicBezTo>
                    <a:pt x="189" y="245"/>
                    <a:pt x="190" y="243"/>
                    <a:pt x="190" y="241"/>
                  </a:cubicBezTo>
                  <a:cubicBezTo>
                    <a:pt x="190" y="238"/>
                    <a:pt x="188" y="224"/>
                    <a:pt x="188" y="222"/>
                  </a:cubicBezTo>
                  <a:cubicBezTo>
                    <a:pt x="197" y="216"/>
                    <a:pt x="204" y="210"/>
                    <a:pt x="211" y="203"/>
                  </a:cubicBezTo>
                  <a:cubicBezTo>
                    <a:pt x="213" y="203"/>
                    <a:pt x="227" y="207"/>
                    <a:pt x="230" y="207"/>
                  </a:cubicBezTo>
                  <a:cubicBezTo>
                    <a:pt x="231" y="208"/>
                    <a:pt x="234" y="207"/>
                    <a:pt x="235" y="205"/>
                  </a:cubicBezTo>
                  <a:cubicBezTo>
                    <a:pt x="235" y="204"/>
                    <a:pt x="248" y="183"/>
                    <a:pt x="248" y="182"/>
                  </a:cubicBezTo>
                  <a:cubicBezTo>
                    <a:pt x="249" y="180"/>
                    <a:pt x="249" y="178"/>
                    <a:pt x="248" y="176"/>
                  </a:cubicBezTo>
                  <a:cubicBezTo>
                    <a:pt x="245" y="174"/>
                    <a:pt x="236" y="164"/>
                    <a:pt x="234" y="162"/>
                  </a:cubicBezTo>
                  <a:cubicBezTo>
                    <a:pt x="237" y="153"/>
                    <a:pt x="239" y="143"/>
                    <a:pt x="239" y="133"/>
                  </a:cubicBezTo>
                  <a:cubicBezTo>
                    <a:pt x="241" y="132"/>
                    <a:pt x="254" y="126"/>
                    <a:pt x="256" y="125"/>
                  </a:cubicBezTo>
                  <a:cubicBezTo>
                    <a:pt x="258" y="124"/>
                    <a:pt x="259" y="122"/>
                    <a:pt x="259" y="120"/>
                  </a:cubicBezTo>
                  <a:close/>
                  <a:moveTo>
                    <a:pt x="165" y="190"/>
                  </a:moveTo>
                  <a:cubicBezTo>
                    <a:pt x="131" y="209"/>
                    <a:pt x="88" y="198"/>
                    <a:pt x="69" y="165"/>
                  </a:cubicBezTo>
                  <a:cubicBezTo>
                    <a:pt x="50" y="131"/>
                    <a:pt x="61" y="88"/>
                    <a:pt x="94" y="69"/>
                  </a:cubicBezTo>
                  <a:cubicBezTo>
                    <a:pt x="128" y="49"/>
                    <a:pt x="171" y="60"/>
                    <a:pt x="190" y="94"/>
                  </a:cubicBezTo>
                  <a:cubicBezTo>
                    <a:pt x="210" y="127"/>
                    <a:pt x="198" y="170"/>
                    <a:pt x="165" y="190"/>
                  </a:cubicBezTo>
                  <a:close/>
                </a:path>
              </a:pathLst>
            </a:custGeom>
            <a:grpFill/>
            <a:ln>
              <a:noFill/>
            </a:ln>
            <a:effectLst/>
          </p:spPr>
          <p:style>
            <a:lnRef idx="1">
              <a:schemeClr val="accent5"/>
            </a:lnRef>
            <a:fillRef idx="3">
              <a:schemeClr val="accent5"/>
            </a:fillRef>
            <a:effectRef idx="2">
              <a:schemeClr val="accent5"/>
            </a:effectRef>
            <a:fontRef idx="minor">
              <a:schemeClr val="lt1"/>
            </a:fontRef>
          </p:style>
          <p:txBody>
            <a:bodyPr lIns="91436" tIns="45718" rIns="91436" bIns="45718" rtlCol="0" anchor="ctr"/>
            <a:lstStyle/>
            <a:p>
              <a:pPr algn="ctr"/>
              <a:endParaRPr lang="en-US"/>
            </a:p>
          </p:txBody>
        </p:sp>
        <p:sp>
          <p:nvSpPr>
            <p:cNvPr id="153" name="Freeform 131">
              <a:extLst>
                <a:ext uri="{FF2B5EF4-FFF2-40B4-BE49-F238E27FC236}">
                  <a16:creationId xmlns:a16="http://schemas.microsoft.com/office/drawing/2014/main" id="{381CFC9C-F2D4-48E0-827B-46CBD6D4E75C}"/>
                </a:ext>
              </a:extLst>
            </p:cNvPr>
            <p:cNvSpPr>
              <a:spLocks noEditPoints="1"/>
            </p:cNvSpPr>
            <p:nvPr/>
          </p:nvSpPr>
          <p:spPr bwMode="auto">
            <a:xfrm rot="20479378">
              <a:off x="2816704" y="2382154"/>
              <a:ext cx="418435" cy="413441"/>
            </a:xfrm>
            <a:custGeom>
              <a:avLst/>
              <a:gdLst/>
              <a:ahLst/>
              <a:cxnLst>
                <a:cxn ang="0">
                  <a:pos x="259" y="120"/>
                </a:cxn>
                <a:cxn ang="0">
                  <a:pos x="254" y="93"/>
                </a:cxn>
                <a:cxn ang="0">
                  <a:pos x="250" y="89"/>
                </a:cxn>
                <a:cxn ang="0">
                  <a:pos x="231" y="87"/>
                </a:cxn>
                <a:cxn ang="0">
                  <a:pos x="216" y="62"/>
                </a:cxn>
                <a:cxn ang="0">
                  <a:pos x="224" y="44"/>
                </a:cxn>
                <a:cxn ang="0">
                  <a:pos x="222" y="39"/>
                </a:cxn>
                <a:cxn ang="0">
                  <a:pos x="202" y="22"/>
                </a:cxn>
                <a:cxn ang="0">
                  <a:pos x="196" y="21"/>
                </a:cxn>
                <a:cxn ang="0">
                  <a:pos x="180" y="32"/>
                </a:cxn>
                <a:cxn ang="0">
                  <a:pos x="152" y="22"/>
                </a:cxn>
                <a:cxn ang="0">
                  <a:pos x="147" y="4"/>
                </a:cxn>
                <a:cxn ang="0">
                  <a:pos x="143" y="0"/>
                </a:cxn>
                <a:cxn ang="0">
                  <a:pos x="116" y="0"/>
                </a:cxn>
                <a:cxn ang="0">
                  <a:pos x="111" y="4"/>
                </a:cxn>
                <a:cxn ang="0">
                  <a:pos x="106" y="22"/>
                </a:cxn>
                <a:cxn ang="0">
                  <a:pos x="78" y="32"/>
                </a:cxn>
                <a:cxn ang="0">
                  <a:pos x="62" y="22"/>
                </a:cxn>
                <a:cxn ang="0">
                  <a:pos x="56" y="22"/>
                </a:cxn>
                <a:cxn ang="0">
                  <a:pos x="36" y="39"/>
                </a:cxn>
                <a:cxn ang="0">
                  <a:pos x="35" y="45"/>
                </a:cxn>
                <a:cxn ang="0">
                  <a:pos x="43" y="62"/>
                </a:cxn>
                <a:cxn ang="0">
                  <a:pos x="28" y="88"/>
                </a:cxn>
                <a:cxn ang="0">
                  <a:pos x="9" y="90"/>
                </a:cxn>
                <a:cxn ang="0">
                  <a:pos x="5" y="94"/>
                </a:cxn>
                <a:cxn ang="0">
                  <a:pos x="0" y="120"/>
                </a:cxn>
                <a:cxn ang="0">
                  <a:pos x="3" y="126"/>
                </a:cxn>
                <a:cxn ang="0">
                  <a:pos x="20" y="134"/>
                </a:cxn>
                <a:cxn ang="0">
                  <a:pos x="25" y="163"/>
                </a:cxn>
                <a:cxn ang="0">
                  <a:pos x="12" y="177"/>
                </a:cxn>
                <a:cxn ang="0">
                  <a:pos x="11" y="183"/>
                </a:cxn>
                <a:cxn ang="0">
                  <a:pos x="25" y="206"/>
                </a:cxn>
                <a:cxn ang="0">
                  <a:pos x="30" y="208"/>
                </a:cxn>
                <a:cxn ang="0">
                  <a:pos x="49" y="203"/>
                </a:cxn>
                <a:cxn ang="0">
                  <a:pos x="71" y="222"/>
                </a:cxn>
                <a:cxn ang="0">
                  <a:pos x="70" y="241"/>
                </a:cxn>
                <a:cxn ang="0">
                  <a:pos x="73" y="246"/>
                </a:cxn>
                <a:cxn ang="0">
                  <a:pos x="98" y="255"/>
                </a:cxn>
                <a:cxn ang="0">
                  <a:pos x="104" y="254"/>
                </a:cxn>
                <a:cxn ang="0">
                  <a:pos x="115" y="238"/>
                </a:cxn>
                <a:cxn ang="0">
                  <a:pos x="130" y="239"/>
                </a:cxn>
                <a:cxn ang="0">
                  <a:pos x="145" y="238"/>
                </a:cxn>
                <a:cxn ang="0">
                  <a:pos x="156" y="253"/>
                </a:cxn>
                <a:cxn ang="0">
                  <a:pos x="161" y="255"/>
                </a:cxn>
                <a:cxn ang="0">
                  <a:pos x="187" y="246"/>
                </a:cxn>
                <a:cxn ang="0">
                  <a:pos x="190" y="241"/>
                </a:cxn>
                <a:cxn ang="0">
                  <a:pos x="188" y="222"/>
                </a:cxn>
                <a:cxn ang="0">
                  <a:pos x="211" y="203"/>
                </a:cxn>
                <a:cxn ang="0">
                  <a:pos x="230" y="207"/>
                </a:cxn>
                <a:cxn ang="0">
                  <a:pos x="235" y="205"/>
                </a:cxn>
                <a:cxn ang="0">
                  <a:pos x="248" y="182"/>
                </a:cxn>
                <a:cxn ang="0">
                  <a:pos x="248" y="176"/>
                </a:cxn>
                <a:cxn ang="0">
                  <a:pos x="234" y="162"/>
                </a:cxn>
                <a:cxn ang="0">
                  <a:pos x="239" y="133"/>
                </a:cxn>
                <a:cxn ang="0">
                  <a:pos x="256" y="125"/>
                </a:cxn>
                <a:cxn ang="0">
                  <a:pos x="259" y="120"/>
                </a:cxn>
                <a:cxn ang="0">
                  <a:pos x="165" y="190"/>
                </a:cxn>
                <a:cxn ang="0">
                  <a:pos x="69" y="165"/>
                </a:cxn>
                <a:cxn ang="0">
                  <a:pos x="94" y="69"/>
                </a:cxn>
                <a:cxn ang="0">
                  <a:pos x="190" y="94"/>
                </a:cxn>
                <a:cxn ang="0">
                  <a:pos x="165" y="190"/>
                </a:cxn>
              </a:cxnLst>
              <a:rect l="0" t="0" r="r" b="b"/>
              <a:pathLst>
                <a:path w="259" h="256">
                  <a:moveTo>
                    <a:pt x="259" y="120"/>
                  </a:moveTo>
                  <a:cubicBezTo>
                    <a:pt x="259" y="118"/>
                    <a:pt x="254" y="94"/>
                    <a:pt x="254" y="93"/>
                  </a:cubicBezTo>
                  <a:cubicBezTo>
                    <a:pt x="254" y="91"/>
                    <a:pt x="252" y="89"/>
                    <a:pt x="250" y="89"/>
                  </a:cubicBezTo>
                  <a:cubicBezTo>
                    <a:pt x="247" y="89"/>
                    <a:pt x="233" y="88"/>
                    <a:pt x="231" y="87"/>
                  </a:cubicBezTo>
                  <a:cubicBezTo>
                    <a:pt x="227" y="78"/>
                    <a:pt x="222" y="70"/>
                    <a:pt x="216" y="62"/>
                  </a:cubicBezTo>
                  <a:cubicBezTo>
                    <a:pt x="217" y="60"/>
                    <a:pt x="223" y="47"/>
                    <a:pt x="224" y="44"/>
                  </a:cubicBezTo>
                  <a:cubicBezTo>
                    <a:pt x="225" y="42"/>
                    <a:pt x="224" y="40"/>
                    <a:pt x="222" y="39"/>
                  </a:cubicBezTo>
                  <a:cubicBezTo>
                    <a:pt x="222" y="38"/>
                    <a:pt x="203" y="22"/>
                    <a:pt x="202" y="22"/>
                  </a:cubicBezTo>
                  <a:cubicBezTo>
                    <a:pt x="200" y="20"/>
                    <a:pt x="198" y="20"/>
                    <a:pt x="196" y="21"/>
                  </a:cubicBezTo>
                  <a:cubicBezTo>
                    <a:pt x="194" y="23"/>
                    <a:pt x="182" y="31"/>
                    <a:pt x="180" y="32"/>
                  </a:cubicBezTo>
                  <a:cubicBezTo>
                    <a:pt x="172" y="27"/>
                    <a:pt x="162" y="24"/>
                    <a:pt x="152" y="22"/>
                  </a:cubicBezTo>
                  <a:cubicBezTo>
                    <a:pt x="152" y="20"/>
                    <a:pt x="148" y="6"/>
                    <a:pt x="147" y="4"/>
                  </a:cubicBezTo>
                  <a:cubicBezTo>
                    <a:pt x="147" y="2"/>
                    <a:pt x="145" y="0"/>
                    <a:pt x="143" y="0"/>
                  </a:cubicBezTo>
                  <a:cubicBezTo>
                    <a:pt x="116" y="0"/>
                    <a:pt x="116" y="0"/>
                    <a:pt x="116" y="0"/>
                  </a:cubicBezTo>
                  <a:cubicBezTo>
                    <a:pt x="113" y="0"/>
                    <a:pt x="112" y="2"/>
                    <a:pt x="111" y="4"/>
                  </a:cubicBezTo>
                  <a:cubicBezTo>
                    <a:pt x="110" y="7"/>
                    <a:pt x="107" y="20"/>
                    <a:pt x="106" y="22"/>
                  </a:cubicBezTo>
                  <a:cubicBezTo>
                    <a:pt x="96" y="24"/>
                    <a:pt x="87" y="28"/>
                    <a:pt x="78" y="32"/>
                  </a:cubicBezTo>
                  <a:cubicBezTo>
                    <a:pt x="76" y="31"/>
                    <a:pt x="65" y="23"/>
                    <a:pt x="62" y="22"/>
                  </a:cubicBezTo>
                  <a:cubicBezTo>
                    <a:pt x="61" y="21"/>
                    <a:pt x="58" y="20"/>
                    <a:pt x="56" y="22"/>
                  </a:cubicBezTo>
                  <a:cubicBezTo>
                    <a:pt x="56" y="23"/>
                    <a:pt x="37" y="38"/>
                    <a:pt x="36" y="39"/>
                  </a:cubicBezTo>
                  <a:cubicBezTo>
                    <a:pt x="34" y="41"/>
                    <a:pt x="34" y="43"/>
                    <a:pt x="35" y="45"/>
                  </a:cubicBezTo>
                  <a:cubicBezTo>
                    <a:pt x="36" y="48"/>
                    <a:pt x="42" y="60"/>
                    <a:pt x="43" y="62"/>
                  </a:cubicBezTo>
                  <a:cubicBezTo>
                    <a:pt x="37" y="70"/>
                    <a:pt x="32" y="79"/>
                    <a:pt x="28" y="88"/>
                  </a:cubicBezTo>
                  <a:cubicBezTo>
                    <a:pt x="25" y="88"/>
                    <a:pt x="12" y="90"/>
                    <a:pt x="9" y="90"/>
                  </a:cubicBezTo>
                  <a:cubicBezTo>
                    <a:pt x="7" y="90"/>
                    <a:pt x="5" y="91"/>
                    <a:pt x="5" y="94"/>
                  </a:cubicBezTo>
                  <a:cubicBezTo>
                    <a:pt x="4" y="95"/>
                    <a:pt x="0" y="119"/>
                    <a:pt x="0" y="120"/>
                  </a:cubicBezTo>
                  <a:cubicBezTo>
                    <a:pt x="0" y="123"/>
                    <a:pt x="1" y="125"/>
                    <a:pt x="3" y="126"/>
                  </a:cubicBezTo>
                  <a:cubicBezTo>
                    <a:pt x="6" y="127"/>
                    <a:pt x="18" y="133"/>
                    <a:pt x="20" y="134"/>
                  </a:cubicBezTo>
                  <a:cubicBezTo>
                    <a:pt x="20" y="144"/>
                    <a:pt x="22" y="154"/>
                    <a:pt x="25" y="163"/>
                  </a:cubicBezTo>
                  <a:cubicBezTo>
                    <a:pt x="24" y="165"/>
                    <a:pt x="14" y="175"/>
                    <a:pt x="12" y="177"/>
                  </a:cubicBezTo>
                  <a:cubicBezTo>
                    <a:pt x="10" y="178"/>
                    <a:pt x="10" y="180"/>
                    <a:pt x="11" y="183"/>
                  </a:cubicBezTo>
                  <a:cubicBezTo>
                    <a:pt x="12" y="184"/>
                    <a:pt x="24" y="205"/>
                    <a:pt x="25" y="206"/>
                  </a:cubicBezTo>
                  <a:cubicBezTo>
                    <a:pt x="26" y="208"/>
                    <a:pt x="28" y="208"/>
                    <a:pt x="30" y="208"/>
                  </a:cubicBezTo>
                  <a:cubicBezTo>
                    <a:pt x="33" y="207"/>
                    <a:pt x="46" y="204"/>
                    <a:pt x="49" y="203"/>
                  </a:cubicBezTo>
                  <a:cubicBezTo>
                    <a:pt x="55" y="210"/>
                    <a:pt x="63" y="217"/>
                    <a:pt x="71" y="222"/>
                  </a:cubicBezTo>
                  <a:cubicBezTo>
                    <a:pt x="71" y="224"/>
                    <a:pt x="70" y="238"/>
                    <a:pt x="70" y="241"/>
                  </a:cubicBezTo>
                  <a:cubicBezTo>
                    <a:pt x="70" y="243"/>
                    <a:pt x="71" y="245"/>
                    <a:pt x="73" y="246"/>
                  </a:cubicBezTo>
                  <a:cubicBezTo>
                    <a:pt x="74" y="247"/>
                    <a:pt x="97" y="255"/>
                    <a:pt x="98" y="255"/>
                  </a:cubicBezTo>
                  <a:cubicBezTo>
                    <a:pt x="101" y="256"/>
                    <a:pt x="103" y="255"/>
                    <a:pt x="104" y="254"/>
                  </a:cubicBezTo>
                  <a:cubicBezTo>
                    <a:pt x="106" y="251"/>
                    <a:pt x="114" y="240"/>
                    <a:pt x="115" y="238"/>
                  </a:cubicBezTo>
                  <a:cubicBezTo>
                    <a:pt x="120" y="239"/>
                    <a:pt x="125" y="239"/>
                    <a:pt x="130" y="239"/>
                  </a:cubicBezTo>
                  <a:cubicBezTo>
                    <a:pt x="135" y="239"/>
                    <a:pt x="140" y="239"/>
                    <a:pt x="145" y="238"/>
                  </a:cubicBezTo>
                  <a:cubicBezTo>
                    <a:pt x="146" y="240"/>
                    <a:pt x="154" y="251"/>
                    <a:pt x="156" y="253"/>
                  </a:cubicBezTo>
                  <a:cubicBezTo>
                    <a:pt x="157" y="255"/>
                    <a:pt x="159" y="256"/>
                    <a:pt x="161" y="255"/>
                  </a:cubicBezTo>
                  <a:cubicBezTo>
                    <a:pt x="163" y="255"/>
                    <a:pt x="186" y="246"/>
                    <a:pt x="187" y="246"/>
                  </a:cubicBezTo>
                  <a:cubicBezTo>
                    <a:pt x="189" y="245"/>
                    <a:pt x="190" y="243"/>
                    <a:pt x="190" y="241"/>
                  </a:cubicBezTo>
                  <a:cubicBezTo>
                    <a:pt x="190" y="238"/>
                    <a:pt x="188" y="224"/>
                    <a:pt x="188" y="222"/>
                  </a:cubicBezTo>
                  <a:cubicBezTo>
                    <a:pt x="197" y="216"/>
                    <a:pt x="204" y="210"/>
                    <a:pt x="211" y="203"/>
                  </a:cubicBezTo>
                  <a:cubicBezTo>
                    <a:pt x="213" y="203"/>
                    <a:pt x="227" y="207"/>
                    <a:pt x="230" y="207"/>
                  </a:cubicBezTo>
                  <a:cubicBezTo>
                    <a:pt x="231" y="208"/>
                    <a:pt x="234" y="207"/>
                    <a:pt x="235" y="205"/>
                  </a:cubicBezTo>
                  <a:cubicBezTo>
                    <a:pt x="235" y="204"/>
                    <a:pt x="248" y="183"/>
                    <a:pt x="248" y="182"/>
                  </a:cubicBezTo>
                  <a:cubicBezTo>
                    <a:pt x="249" y="180"/>
                    <a:pt x="249" y="178"/>
                    <a:pt x="248" y="176"/>
                  </a:cubicBezTo>
                  <a:cubicBezTo>
                    <a:pt x="245" y="174"/>
                    <a:pt x="236" y="164"/>
                    <a:pt x="234" y="162"/>
                  </a:cubicBezTo>
                  <a:cubicBezTo>
                    <a:pt x="237" y="153"/>
                    <a:pt x="239" y="143"/>
                    <a:pt x="239" y="133"/>
                  </a:cubicBezTo>
                  <a:cubicBezTo>
                    <a:pt x="241" y="132"/>
                    <a:pt x="254" y="126"/>
                    <a:pt x="256" y="125"/>
                  </a:cubicBezTo>
                  <a:cubicBezTo>
                    <a:pt x="258" y="124"/>
                    <a:pt x="259" y="122"/>
                    <a:pt x="259" y="120"/>
                  </a:cubicBezTo>
                  <a:close/>
                  <a:moveTo>
                    <a:pt x="165" y="190"/>
                  </a:moveTo>
                  <a:cubicBezTo>
                    <a:pt x="131" y="209"/>
                    <a:pt x="88" y="198"/>
                    <a:pt x="69" y="165"/>
                  </a:cubicBezTo>
                  <a:cubicBezTo>
                    <a:pt x="50" y="131"/>
                    <a:pt x="61" y="88"/>
                    <a:pt x="94" y="69"/>
                  </a:cubicBezTo>
                  <a:cubicBezTo>
                    <a:pt x="128" y="49"/>
                    <a:pt x="171" y="60"/>
                    <a:pt x="190" y="94"/>
                  </a:cubicBezTo>
                  <a:cubicBezTo>
                    <a:pt x="210" y="127"/>
                    <a:pt x="198" y="170"/>
                    <a:pt x="165" y="190"/>
                  </a:cubicBezTo>
                  <a:close/>
                </a:path>
              </a:pathLst>
            </a:custGeom>
            <a:grpFill/>
            <a:ln>
              <a:noFill/>
            </a:ln>
            <a:effectLst/>
          </p:spPr>
          <p:style>
            <a:lnRef idx="1">
              <a:schemeClr val="accent5"/>
            </a:lnRef>
            <a:fillRef idx="3">
              <a:schemeClr val="accent5"/>
            </a:fillRef>
            <a:effectRef idx="2">
              <a:schemeClr val="accent5"/>
            </a:effectRef>
            <a:fontRef idx="minor">
              <a:schemeClr val="lt1"/>
            </a:fontRef>
          </p:style>
          <p:txBody>
            <a:bodyPr lIns="91436" tIns="45718" rIns="91436" bIns="45718" rtlCol="0" anchor="ctr"/>
            <a:lstStyle/>
            <a:p>
              <a:pPr algn="ctr"/>
              <a:endParaRPr lang="en-US"/>
            </a:p>
          </p:txBody>
        </p:sp>
      </p:grpSp>
      <p:grpSp>
        <p:nvGrpSpPr>
          <p:cNvPr id="154" name="Group 153">
            <a:extLst>
              <a:ext uri="{FF2B5EF4-FFF2-40B4-BE49-F238E27FC236}">
                <a16:creationId xmlns:a16="http://schemas.microsoft.com/office/drawing/2014/main" id="{767E6FE2-D8AA-435F-9B85-B301643D1FEE}"/>
              </a:ext>
            </a:extLst>
          </p:cNvPr>
          <p:cNvGrpSpPr/>
          <p:nvPr/>
        </p:nvGrpSpPr>
        <p:grpSpPr>
          <a:xfrm flipH="1">
            <a:off x="6994913" y="2150989"/>
            <a:ext cx="3184827" cy="1199340"/>
            <a:chOff x="1796729" y="2539139"/>
            <a:chExt cx="1772619" cy="1199340"/>
          </a:xfrm>
        </p:grpSpPr>
        <p:cxnSp>
          <p:nvCxnSpPr>
            <p:cNvPr id="155" name="Straight Connector 154">
              <a:extLst>
                <a:ext uri="{FF2B5EF4-FFF2-40B4-BE49-F238E27FC236}">
                  <a16:creationId xmlns:a16="http://schemas.microsoft.com/office/drawing/2014/main" id="{71E1C205-6505-41EB-8A65-FD9516E6CB68}"/>
                </a:ext>
              </a:extLst>
            </p:cNvPr>
            <p:cNvCxnSpPr/>
            <p:nvPr/>
          </p:nvCxnSpPr>
          <p:spPr>
            <a:xfrm>
              <a:off x="1796729" y="2539139"/>
              <a:ext cx="328554" cy="0"/>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B8E913C-4B6F-4701-894D-9400906B8F0C}"/>
                </a:ext>
              </a:extLst>
            </p:cNvPr>
            <p:cNvCxnSpPr>
              <a:cxnSpLocks/>
            </p:cNvCxnSpPr>
            <p:nvPr/>
          </p:nvCxnSpPr>
          <p:spPr>
            <a:xfrm>
              <a:off x="2142483" y="2549170"/>
              <a:ext cx="1426865" cy="1189309"/>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98CA061F-D6D5-456A-A24C-73E9DD51C5D9}"/>
              </a:ext>
            </a:extLst>
          </p:cNvPr>
          <p:cNvGrpSpPr/>
          <p:nvPr/>
        </p:nvGrpSpPr>
        <p:grpSpPr>
          <a:xfrm flipH="1" flipV="1">
            <a:off x="7024604" y="3500369"/>
            <a:ext cx="3184827" cy="1199340"/>
            <a:chOff x="1796729" y="2539139"/>
            <a:chExt cx="1772619" cy="1199340"/>
          </a:xfrm>
        </p:grpSpPr>
        <p:cxnSp>
          <p:nvCxnSpPr>
            <p:cNvPr id="158" name="Straight Connector 157">
              <a:extLst>
                <a:ext uri="{FF2B5EF4-FFF2-40B4-BE49-F238E27FC236}">
                  <a16:creationId xmlns:a16="http://schemas.microsoft.com/office/drawing/2014/main" id="{7B05BCC5-7677-462C-BC11-8470C377605C}"/>
                </a:ext>
              </a:extLst>
            </p:cNvPr>
            <p:cNvCxnSpPr/>
            <p:nvPr/>
          </p:nvCxnSpPr>
          <p:spPr>
            <a:xfrm>
              <a:off x="1796729" y="2539139"/>
              <a:ext cx="328554" cy="0"/>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C7F820E2-6E1E-430D-BEB8-B724DE36885A}"/>
                </a:ext>
              </a:extLst>
            </p:cNvPr>
            <p:cNvCxnSpPr>
              <a:cxnSpLocks/>
            </p:cNvCxnSpPr>
            <p:nvPr/>
          </p:nvCxnSpPr>
          <p:spPr>
            <a:xfrm>
              <a:off x="2142483" y="2549170"/>
              <a:ext cx="1426865" cy="1189309"/>
            </a:xfrm>
            <a:prstGeom prst="line">
              <a:avLst/>
            </a:prstGeom>
            <a:ln w="190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8F6A8648-22C3-46CF-A56A-E27EBE2B7CF6}"/>
              </a:ext>
            </a:extLst>
          </p:cNvPr>
          <p:cNvGrpSpPr/>
          <p:nvPr/>
        </p:nvGrpSpPr>
        <p:grpSpPr>
          <a:xfrm>
            <a:off x="8378559" y="4743656"/>
            <a:ext cx="963757" cy="906027"/>
            <a:chOff x="8477084" y="4625640"/>
            <a:chExt cx="963757" cy="906027"/>
          </a:xfrm>
        </p:grpSpPr>
        <p:sp>
          <p:nvSpPr>
            <p:cNvPr id="161" name="Freeform 127">
              <a:extLst>
                <a:ext uri="{FF2B5EF4-FFF2-40B4-BE49-F238E27FC236}">
                  <a16:creationId xmlns:a16="http://schemas.microsoft.com/office/drawing/2014/main" id="{784F647A-9BB6-4F26-A043-AF8226F25AAF}"/>
                </a:ext>
              </a:extLst>
            </p:cNvPr>
            <p:cNvSpPr>
              <a:spLocks noChangeArrowheads="1"/>
            </p:cNvSpPr>
            <p:nvPr/>
          </p:nvSpPr>
          <p:spPr bwMode="auto">
            <a:xfrm>
              <a:off x="8477084" y="4625640"/>
              <a:ext cx="687442" cy="837723"/>
            </a:xfrm>
            <a:custGeom>
              <a:avLst/>
              <a:gdLst>
                <a:gd name="connsiteX0" fmla="*/ 0 w 856890"/>
                <a:gd name="connsiteY0" fmla="*/ 693738 h 1044215"/>
                <a:gd name="connsiteX1" fmla="*/ 428805 w 856890"/>
                <a:gd name="connsiteY1" fmla="*/ 848466 h 1044215"/>
                <a:gd name="connsiteX2" fmla="*/ 856890 w 856890"/>
                <a:gd name="connsiteY2" fmla="*/ 693738 h 1044215"/>
                <a:gd name="connsiteX3" fmla="*/ 856890 w 856890"/>
                <a:gd name="connsiteY3" fmla="*/ 889487 h 1044215"/>
                <a:gd name="connsiteX4" fmla="*/ 428805 w 856890"/>
                <a:gd name="connsiteY4" fmla="*/ 1044215 h 1044215"/>
                <a:gd name="connsiteX5" fmla="*/ 0 w 856890"/>
                <a:gd name="connsiteY5" fmla="*/ 889487 h 1044215"/>
                <a:gd name="connsiteX6" fmla="*/ 0 w 856890"/>
                <a:gd name="connsiteY6" fmla="*/ 693738 h 1044215"/>
                <a:gd name="connsiteX7" fmla="*/ 0 w 856890"/>
                <a:gd name="connsiteY7" fmla="*/ 447675 h 1044215"/>
                <a:gd name="connsiteX8" fmla="*/ 428805 w 856890"/>
                <a:gd name="connsiteY8" fmla="*/ 602829 h 1044215"/>
                <a:gd name="connsiteX9" fmla="*/ 856890 w 856890"/>
                <a:gd name="connsiteY9" fmla="*/ 447675 h 1044215"/>
                <a:gd name="connsiteX10" fmla="*/ 856890 w 856890"/>
                <a:gd name="connsiteY10" fmla="*/ 644587 h 1044215"/>
                <a:gd name="connsiteX11" fmla="*/ 428805 w 856890"/>
                <a:gd name="connsiteY11" fmla="*/ 799740 h 1044215"/>
                <a:gd name="connsiteX12" fmla="*/ 0 w 856890"/>
                <a:gd name="connsiteY12" fmla="*/ 644587 h 1044215"/>
                <a:gd name="connsiteX13" fmla="*/ 0 w 856890"/>
                <a:gd name="connsiteY13" fmla="*/ 447675 h 1044215"/>
                <a:gd name="connsiteX14" fmla="*/ 0 w 856890"/>
                <a:gd name="connsiteY14" fmla="*/ 203200 h 1044215"/>
                <a:gd name="connsiteX15" fmla="*/ 428805 w 856890"/>
                <a:gd name="connsiteY15" fmla="*/ 358152 h 1044215"/>
                <a:gd name="connsiteX16" fmla="*/ 856890 w 856890"/>
                <a:gd name="connsiteY16" fmla="*/ 203200 h 1044215"/>
                <a:gd name="connsiteX17" fmla="*/ 856890 w 856890"/>
                <a:gd name="connsiteY17" fmla="*/ 399953 h 1044215"/>
                <a:gd name="connsiteX18" fmla="*/ 428805 w 856890"/>
                <a:gd name="connsiteY18" fmla="*/ 555265 h 1044215"/>
                <a:gd name="connsiteX19" fmla="*/ 0 w 856890"/>
                <a:gd name="connsiteY19" fmla="*/ 399953 h 1044215"/>
                <a:gd name="connsiteX20" fmla="*/ 0 w 856890"/>
                <a:gd name="connsiteY20" fmla="*/ 203200 h 1044215"/>
                <a:gd name="connsiteX21" fmla="*/ 430033 w 856890"/>
                <a:gd name="connsiteY21" fmla="*/ 0 h 1044215"/>
                <a:gd name="connsiteX22" fmla="*/ 853715 w 856890"/>
                <a:gd name="connsiteY22" fmla="*/ 153194 h 1044215"/>
                <a:gd name="connsiteX23" fmla="*/ 430033 w 856890"/>
                <a:gd name="connsiteY23" fmla="*/ 306029 h 1044215"/>
                <a:gd name="connsiteX24" fmla="*/ 6350 w 856890"/>
                <a:gd name="connsiteY24" fmla="*/ 153194 h 1044215"/>
                <a:gd name="connsiteX25" fmla="*/ 430033 w 856890"/>
                <a:gd name="connsiteY25" fmla="*/ 0 h 104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6890" h="1044215">
                  <a:moveTo>
                    <a:pt x="0" y="693738"/>
                  </a:moveTo>
                  <a:cubicBezTo>
                    <a:pt x="0" y="779378"/>
                    <a:pt x="191900" y="848466"/>
                    <a:pt x="428805" y="848466"/>
                  </a:cubicBezTo>
                  <a:cubicBezTo>
                    <a:pt x="664990" y="848466"/>
                    <a:pt x="856890" y="779378"/>
                    <a:pt x="856890" y="693738"/>
                  </a:cubicBezTo>
                  <a:cubicBezTo>
                    <a:pt x="856890" y="693738"/>
                    <a:pt x="856890" y="693738"/>
                    <a:pt x="856890" y="889487"/>
                  </a:cubicBezTo>
                  <a:cubicBezTo>
                    <a:pt x="856890" y="975127"/>
                    <a:pt x="664990" y="1044215"/>
                    <a:pt x="428805" y="1044215"/>
                  </a:cubicBezTo>
                  <a:cubicBezTo>
                    <a:pt x="191900" y="1044215"/>
                    <a:pt x="0" y="975127"/>
                    <a:pt x="0" y="889487"/>
                  </a:cubicBezTo>
                  <a:cubicBezTo>
                    <a:pt x="0" y="889487"/>
                    <a:pt x="0" y="889487"/>
                    <a:pt x="0" y="693738"/>
                  </a:cubicBezTo>
                  <a:close/>
                  <a:moveTo>
                    <a:pt x="0" y="447675"/>
                  </a:moveTo>
                  <a:cubicBezTo>
                    <a:pt x="0" y="533351"/>
                    <a:pt x="191900" y="602829"/>
                    <a:pt x="428805" y="602829"/>
                  </a:cubicBezTo>
                  <a:cubicBezTo>
                    <a:pt x="664990" y="602829"/>
                    <a:pt x="856890" y="533351"/>
                    <a:pt x="856890" y="447675"/>
                  </a:cubicBezTo>
                  <a:cubicBezTo>
                    <a:pt x="856890" y="447675"/>
                    <a:pt x="856890" y="447675"/>
                    <a:pt x="856890" y="644587"/>
                  </a:cubicBezTo>
                  <a:cubicBezTo>
                    <a:pt x="856890" y="730263"/>
                    <a:pt x="664990" y="799740"/>
                    <a:pt x="428805" y="799740"/>
                  </a:cubicBezTo>
                  <a:cubicBezTo>
                    <a:pt x="191900" y="799740"/>
                    <a:pt x="0" y="730263"/>
                    <a:pt x="0" y="644587"/>
                  </a:cubicBezTo>
                  <a:cubicBezTo>
                    <a:pt x="0" y="644587"/>
                    <a:pt x="0" y="644587"/>
                    <a:pt x="0" y="447675"/>
                  </a:cubicBezTo>
                  <a:close/>
                  <a:moveTo>
                    <a:pt x="0" y="203200"/>
                  </a:moveTo>
                  <a:cubicBezTo>
                    <a:pt x="0" y="288604"/>
                    <a:pt x="191900" y="358152"/>
                    <a:pt x="428805" y="358152"/>
                  </a:cubicBezTo>
                  <a:cubicBezTo>
                    <a:pt x="664990" y="358152"/>
                    <a:pt x="856890" y="288604"/>
                    <a:pt x="856890" y="203200"/>
                  </a:cubicBezTo>
                  <a:cubicBezTo>
                    <a:pt x="856890" y="203200"/>
                    <a:pt x="856890" y="203200"/>
                    <a:pt x="856890" y="399953"/>
                  </a:cubicBezTo>
                  <a:cubicBezTo>
                    <a:pt x="856890" y="485717"/>
                    <a:pt x="664990" y="555265"/>
                    <a:pt x="428805" y="555265"/>
                  </a:cubicBezTo>
                  <a:cubicBezTo>
                    <a:pt x="191900" y="555265"/>
                    <a:pt x="0" y="485717"/>
                    <a:pt x="0" y="399953"/>
                  </a:cubicBezTo>
                  <a:cubicBezTo>
                    <a:pt x="0" y="399953"/>
                    <a:pt x="0" y="399953"/>
                    <a:pt x="0" y="203200"/>
                  </a:cubicBezTo>
                  <a:close/>
                  <a:moveTo>
                    <a:pt x="430033" y="0"/>
                  </a:moveTo>
                  <a:cubicBezTo>
                    <a:pt x="663652" y="0"/>
                    <a:pt x="853715" y="68326"/>
                    <a:pt x="853715" y="153194"/>
                  </a:cubicBezTo>
                  <a:cubicBezTo>
                    <a:pt x="853715" y="237703"/>
                    <a:pt x="663652" y="306029"/>
                    <a:pt x="430033" y="306029"/>
                  </a:cubicBezTo>
                  <a:cubicBezTo>
                    <a:pt x="195693" y="306029"/>
                    <a:pt x="6350" y="237703"/>
                    <a:pt x="6350" y="153194"/>
                  </a:cubicBezTo>
                  <a:cubicBezTo>
                    <a:pt x="6350" y="68326"/>
                    <a:pt x="195693" y="0"/>
                    <a:pt x="430033" y="0"/>
                  </a:cubicBezTo>
                  <a:close/>
                </a:path>
              </a:pathLst>
            </a:custGeom>
            <a:solidFill>
              <a:schemeClr val="tx1"/>
            </a:solidFill>
            <a:ln>
              <a:noFill/>
            </a:ln>
            <a:effectLst/>
          </p:spPr>
          <p:txBody>
            <a:bodyPr wrap="square" anchor="ctr">
              <a:noAutofit/>
            </a:bodyPr>
            <a:lstStyle/>
            <a:p>
              <a:endParaRPr lang="en-US"/>
            </a:p>
          </p:txBody>
        </p:sp>
        <p:sp>
          <p:nvSpPr>
            <p:cNvPr id="162" name="Freeform 129">
              <a:extLst>
                <a:ext uri="{FF2B5EF4-FFF2-40B4-BE49-F238E27FC236}">
                  <a16:creationId xmlns:a16="http://schemas.microsoft.com/office/drawing/2014/main" id="{73FBD743-C5DE-437E-826E-76EFF6A452D3}"/>
                </a:ext>
              </a:extLst>
            </p:cNvPr>
            <p:cNvSpPr>
              <a:spLocks/>
            </p:cNvSpPr>
            <p:nvPr/>
          </p:nvSpPr>
          <p:spPr bwMode="auto">
            <a:xfrm>
              <a:off x="8756498" y="5134192"/>
              <a:ext cx="684343" cy="397475"/>
            </a:xfrm>
            <a:custGeom>
              <a:avLst/>
              <a:gdLst>
                <a:gd name="T0" fmla="*/ 699 w 799"/>
                <a:gd name="T1" fmla="*/ 264 h 464"/>
                <a:gd name="T2" fmla="*/ 698 w 799"/>
                <a:gd name="T3" fmla="*/ 264 h 464"/>
                <a:gd name="T4" fmla="*/ 699 w 799"/>
                <a:gd name="T5" fmla="*/ 253 h 464"/>
                <a:gd name="T6" fmla="*/ 635 w 799"/>
                <a:gd name="T7" fmla="*/ 190 h 464"/>
                <a:gd name="T8" fmla="*/ 623 w 799"/>
                <a:gd name="T9" fmla="*/ 191 h 464"/>
                <a:gd name="T10" fmla="*/ 629 w 799"/>
                <a:gd name="T11" fmla="*/ 153 h 464"/>
                <a:gd name="T12" fmla="*/ 457 w 799"/>
                <a:gd name="T13" fmla="*/ 0 h 464"/>
                <a:gd name="T14" fmla="*/ 288 w 799"/>
                <a:gd name="T15" fmla="*/ 124 h 464"/>
                <a:gd name="T16" fmla="*/ 229 w 799"/>
                <a:gd name="T17" fmla="*/ 102 h 464"/>
                <a:gd name="T18" fmla="*/ 138 w 799"/>
                <a:gd name="T19" fmla="*/ 194 h 464"/>
                <a:gd name="T20" fmla="*/ 138 w 799"/>
                <a:gd name="T21" fmla="*/ 199 h 464"/>
                <a:gd name="T22" fmla="*/ 133 w 799"/>
                <a:gd name="T23" fmla="*/ 198 h 464"/>
                <a:gd name="T24" fmla="*/ 0 w 799"/>
                <a:gd name="T25" fmla="*/ 331 h 464"/>
                <a:gd name="T26" fmla="*/ 133 w 799"/>
                <a:gd name="T27" fmla="*/ 464 h 464"/>
                <a:gd name="T28" fmla="*/ 699 w 799"/>
                <a:gd name="T29" fmla="*/ 464 h 464"/>
                <a:gd name="T30" fmla="*/ 799 w 799"/>
                <a:gd name="T31" fmla="*/ 364 h 464"/>
                <a:gd name="T32" fmla="*/ 699 w 799"/>
                <a:gd name="T33" fmla="*/ 2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64">
                  <a:moveTo>
                    <a:pt x="699" y="264"/>
                  </a:moveTo>
                  <a:cubicBezTo>
                    <a:pt x="698" y="264"/>
                    <a:pt x="698" y="264"/>
                    <a:pt x="698" y="264"/>
                  </a:cubicBezTo>
                  <a:cubicBezTo>
                    <a:pt x="698" y="260"/>
                    <a:pt x="699" y="257"/>
                    <a:pt x="699" y="253"/>
                  </a:cubicBezTo>
                  <a:cubicBezTo>
                    <a:pt x="699" y="218"/>
                    <a:pt x="670" y="190"/>
                    <a:pt x="635" y="190"/>
                  </a:cubicBezTo>
                  <a:cubicBezTo>
                    <a:pt x="631" y="190"/>
                    <a:pt x="627" y="190"/>
                    <a:pt x="623" y="191"/>
                  </a:cubicBezTo>
                  <a:cubicBezTo>
                    <a:pt x="627" y="179"/>
                    <a:pt x="629" y="166"/>
                    <a:pt x="629" y="153"/>
                  </a:cubicBezTo>
                  <a:cubicBezTo>
                    <a:pt x="629" y="69"/>
                    <a:pt x="552" y="0"/>
                    <a:pt x="457" y="0"/>
                  </a:cubicBezTo>
                  <a:cubicBezTo>
                    <a:pt x="373" y="0"/>
                    <a:pt x="304" y="53"/>
                    <a:pt x="288" y="124"/>
                  </a:cubicBezTo>
                  <a:cubicBezTo>
                    <a:pt x="272" y="110"/>
                    <a:pt x="252" y="102"/>
                    <a:pt x="229" y="102"/>
                  </a:cubicBezTo>
                  <a:cubicBezTo>
                    <a:pt x="179" y="102"/>
                    <a:pt x="138" y="143"/>
                    <a:pt x="138" y="194"/>
                  </a:cubicBezTo>
                  <a:cubicBezTo>
                    <a:pt x="138" y="195"/>
                    <a:pt x="138" y="197"/>
                    <a:pt x="138" y="199"/>
                  </a:cubicBezTo>
                  <a:cubicBezTo>
                    <a:pt x="133" y="198"/>
                    <a:pt x="133" y="198"/>
                    <a:pt x="133" y="198"/>
                  </a:cubicBezTo>
                  <a:cubicBezTo>
                    <a:pt x="59" y="198"/>
                    <a:pt x="0" y="257"/>
                    <a:pt x="0" y="331"/>
                  </a:cubicBezTo>
                  <a:cubicBezTo>
                    <a:pt x="0" y="404"/>
                    <a:pt x="59" y="464"/>
                    <a:pt x="133" y="464"/>
                  </a:cubicBezTo>
                  <a:cubicBezTo>
                    <a:pt x="699" y="464"/>
                    <a:pt x="699" y="464"/>
                    <a:pt x="699" y="464"/>
                  </a:cubicBezTo>
                  <a:cubicBezTo>
                    <a:pt x="754" y="464"/>
                    <a:pt x="799" y="419"/>
                    <a:pt x="799" y="364"/>
                  </a:cubicBezTo>
                  <a:cubicBezTo>
                    <a:pt x="799" y="309"/>
                    <a:pt x="754" y="264"/>
                    <a:pt x="699" y="264"/>
                  </a:cubicBezTo>
                  <a:close/>
                </a:path>
              </a:pathLst>
            </a:custGeom>
            <a:solidFill>
              <a:srgbClr val="62AFC9"/>
            </a:solidFill>
            <a:ln w="28575">
              <a:solidFill>
                <a:schemeClr val="bg1"/>
              </a:solidFill>
              <a:round/>
              <a:headEnd/>
              <a:tailEnd/>
            </a:ln>
          </p:spPr>
          <p:txBody>
            <a:bodyPr vert="horz" wrap="square" lIns="91292" tIns="45647" rIns="91292" bIns="45647" numCol="1" anchor="t" anchorCtr="0" compatLnSpc="1">
              <a:prstTxWarp prst="textNoShape">
                <a:avLst/>
              </a:prstTxWarp>
            </a:bodyPr>
            <a:lstStyle/>
            <a:p>
              <a:pPr defTabSz="912396">
                <a:defRPr/>
              </a:pPr>
              <a:endParaRPr lang="en-US" kern="0" dirty="0">
                <a:solidFill>
                  <a:srgbClr val="FFFFFF"/>
                </a:solidFill>
                <a:ea typeface="Arial"/>
                <a:cs typeface="Arial"/>
              </a:endParaRPr>
            </a:p>
          </p:txBody>
        </p:sp>
      </p:grpSp>
      <p:grpSp>
        <p:nvGrpSpPr>
          <p:cNvPr id="163" name="Group 162">
            <a:extLst>
              <a:ext uri="{FF2B5EF4-FFF2-40B4-BE49-F238E27FC236}">
                <a16:creationId xmlns:a16="http://schemas.microsoft.com/office/drawing/2014/main" id="{1A47283D-68FA-4386-AA46-96F70526B58E}"/>
              </a:ext>
            </a:extLst>
          </p:cNvPr>
          <p:cNvGrpSpPr/>
          <p:nvPr/>
        </p:nvGrpSpPr>
        <p:grpSpPr>
          <a:xfrm>
            <a:off x="7429680" y="4942394"/>
            <a:ext cx="963757" cy="906027"/>
            <a:chOff x="8477084" y="4625640"/>
            <a:chExt cx="963757" cy="906027"/>
          </a:xfrm>
        </p:grpSpPr>
        <p:sp>
          <p:nvSpPr>
            <p:cNvPr id="164" name="Freeform 131">
              <a:extLst>
                <a:ext uri="{FF2B5EF4-FFF2-40B4-BE49-F238E27FC236}">
                  <a16:creationId xmlns:a16="http://schemas.microsoft.com/office/drawing/2014/main" id="{5A11A7CA-086B-4041-9CBC-7BB12770ED20}"/>
                </a:ext>
              </a:extLst>
            </p:cNvPr>
            <p:cNvSpPr>
              <a:spLocks noChangeArrowheads="1"/>
            </p:cNvSpPr>
            <p:nvPr/>
          </p:nvSpPr>
          <p:spPr bwMode="auto">
            <a:xfrm>
              <a:off x="8477084" y="4625640"/>
              <a:ext cx="687442" cy="837723"/>
            </a:xfrm>
            <a:custGeom>
              <a:avLst/>
              <a:gdLst>
                <a:gd name="connsiteX0" fmla="*/ 0 w 856890"/>
                <a:gd name="connsiteY0" fmla="*/ 693738 h 1044215"/>
                <a:gd name="connsiteX1" fmla="*/ 428805 w 856890"/>
                <a:gd name="connsiteY1" fmla="*/ 848466 h 1044215"/>
                <a:gd name="connsiteX2" fmla="*/ 856890 w 856890"/>
                <a:gd name="connsiteY2" fmla="*/ 693738 h 1044215"/>
                <a:gd name="connsiteX3" fmla="*/ 856890 w 856890"/>
                <a:gd name="connsiteY3" fmla="*/ 889487 h 1044215"/>
                <a:gd name="connsiteX4" fmla="*/ 428805 w 856890"/>
                <a:gd name="connsiteY4" fmla="*/ 1044215 h 1044215"/>
                <a:gd name="connsiteX5" fmla="*/ 0 w 856890"/>
                <a:gd name="connsiteY5" fmla="*/ 889487 h 1044215"/>
                <a:gd name="connsiteX6" fmla="*/ 0 w 856890"/>
                <a:gd name="connsiteY6" fmla="*/ 693738 h 1044215"/>
                <a:gd name="connsiteX7" fmla="*/ 0 w 856890"/>
                <a:gd name="connsiteY7" fmla="*/ 447675 h 1044215"/>
                <a:gd name="connsiteX8" fmla="*/ 428805 w 856890"/>
                <a:gd name="connsiteY8" fmla="*/ 602829 h 1044215"/>
                <a:gd name="connsiteX9" fmla="*/ 856890 w 856890"/>
                <a:gd name="connsiteY9" fmla="*/ 447675 h 1044215"/>
                <a:gd name="connsiteX10" fmla="*/ 856890 w 856890"/>
                <a:gd name="connsiteY10" fmla="*/ 644587 h 1044215"/>
                <a:gd name="connsiteX11" fmla="*/ 428805 w 856890"/>
                <a:gd name="connsiteY11" fmla="*/ 799740 h 1044215"/>
                <a:gd name="connsiteX12" fmla="*/ 0 w 856890"/>
                <a:gd name="connsiteY12" fmla="*/ 644587 h 1044215"/>
                <a:gd name="connsiteX13" fmla="*/ 0 w 856890"/>
                <a:gd name="connsiteY13" fmla="*/ 447675 h 1044215"/>
                <a:gd name="connsiteX14" fmla="*/ 0 w 856890"/>
                <a:gd name="connsiteY14" fmla="*/ 203200 h 1044215"/>
                <a:gd name="connsiteX15" fmla="*/ 428805 w 856890"/>
                <a:gd name="connsiteY15" fmla="*/ 358152 h 1044215"/>
                <a:gd name="connsiteX16" fmla="*/ 856890 w 856890"/>
                <a:gd name="connsiteY16" fmla="*/ 203200 h 1044215"/>
                <a:gd name="connsiteX17" fmla="*/ 856890 w 856890"/>
                <a:gd name="connsiteY17" fmla="*/ 399953 h 1044215"/>
                <a:gd name="connsiteX18" fmla="*/ 428805 w 856890"/>
                <a:gd name="connsiteY18" fmla="*/ 555265 h 1044215"/>
                <a:gd name="connsiteX19" fmla="*/ 0 w 856890"/>
                <a:gd name="connsiteY19" fmla="*/ 399953 h 1044215"/>
                <a:gd name="connsiteX20" fmla="*/ 0 w 856890"/>
                <a:gd name="connsiteY20" fmla="*/ 203200 h 1044215"/>
                <a:gd name="connsiteX21" fmla="*/ 430033 w 856890"/>
                <a:gd name="connsiteY21" fmla="*/ 0 h 1044215"/>
                <a:gd name="connsiteX22" fmla="*/ 853715 w 856890"/>
                <a:gd name="connsiteY22" fmla="*/ 153194 h 1044215"/>
                <a:gd name="connsiteX23" fmla="*/ 430033 w 856890"/>
                <a:gd name="connsiteY23" fmla="*/ 306029 h 1044215"/>
                <a:gd name="connsiteX24" fmla="*/ 6350 w 856890"/>
                <a:gd name="connsiteY24" fmla="*/ 153194 h 1044215"/>
                <a:gd name="connsiteX25" fmla="*/ 430033 w 856890"/>
                <a:gd name="connsiteY25" fmla="*/ 0 h 1044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6890" h="1044215">
                  <a:moveTo>
                    <a:pt x="0" y="693738"/>
                  </a:moveTo>
                  <a:cubicBezTo>
                    <a:pt x="0" y="779378"/>
                    <a:pt x="191900" y="848466"/>
                    <a:pt x="428805" y="848466"/>
                  </a:cubicBezTo>
                  <a:cubicBezTo>
                    <a:pt x="664990" y="848466"/>
                    <a:pt x="856890" y="779378"/>
                    <a:pt x="856890" y="693738"/>
                  </a:cubicBezTo>
                  <a:cubicBezTo>
                    <a:pt x="856890" y="693738"/>
                    <a:pt x="856890" y="693738"/>
                    <a:pt x="856890" y="889487"/>
                  </a:cubicBezTo>
                  <a:cubicBezTo>
                    <a:pt x="856890" y="975127"/>
                    <a:pt x="664990" y="1044215"/>
                    <a:pt x="428805" y="1044215"/>
                  </a:cubicBezTo>
                  <a:cubicBezTo>
                    <a:pt x="191900" y="1044215"/>
                    <a:pt x="0" y="975127"/>
                    <a:pt x="0" y="889487"/>
                  </a:cubicBezTo>
                  <a:cubicBezTo>
                    <a:pt x="0" y="889487"/>
                    <a:pt x="0" y="889487"/>
                    <a:pt x="0" y="693738"/>
                  </a:cubicBezTo>
                  <a:close/>
                  <a:moveTo>
                    <a:pt x="0" y="447675"/>
                  </a:moveTo>
                  <a:cubicBezTo>
                    <a:pt x="0" y="533351"/>
                    <a:pt x="191900" y="602829"/>
                    <a:pt x="428805" y="602829"/>
                  </a:cubicBezTo>
                  <a:cubicBezTo>
                    <a:pt x="664990" y="602829"/>
                    <a:pt x="856890" y="533351"/>
                    <a:pt x="856890" y="447675"/>
                  </a:cubicBezTo>
                  <a:cubicBezTo>
                    <a:pt x="856890" y="447675"/>
                    <a:pt x="856890" y="447675"/>
                    <a:pt x="856890" y="644587"/>
                  </a:cubicBezTo>
                  <a:cubicBezTo>
                    <a:pt x="856890" y="730263"/>
                    <a:pt x="664990" y="799740"/>
                    <a:pt x="428805" y="799740"/>
                  </a:cubicBezTo>
                  <a:cubicBezTo>
                    <a:pt x="191900" y="799740"/>
                    <a:pt x="0" y="730263"/>
                    <a:pt x="0" y="644587"/>
                  </a:cubicBezTo>
                  <a:cubicBezTo>
                    <a:pt x="0" y="644587"/>
                    <a:pt x="0" y="644587"/>
                    <a:pt x="0" y="447675"/>
                  </a:cubicBezTo>
                  <a:close/>
                  <a:moveTo>
                    <a:pt x="0" y="203200"/>
                  </a:moveTo>
                  <a:cubicBezTo>
                    <a:pt x="0" y="288604"/>
                    <a:pt x="191900" y="358152"/>
                    <a:pt x="428805" y="358152"/>
                  </a:cubicBezTo>
                  <a:cubicBezTo>
                    <a:pt x="664990" y="358152"/>
                    <a:pt x="856890" y="288604"/>
                    <a:pt x="856890" y="203200"/>
                  </a:cubicBezTo>
                  <a:cubicBezTo>
                    <a:pt x="856890" y="203200"/>
                    <a:pt x="856890" y="203200"/>
                    <a:pt x="856890" y="399953"/>
                  </a:cubicBezTo>
                  <a:cubicBezTo>
                    <a:pt x="856890" y="485717"/>
                    <a:pt x="664990" y="555265"/>
                    <a:pt x="428805" y="555265"/>
                  </a:cubicBezTo>
                  <a:cubicBezTo>
                    <a:pt x="191900" y="555265"/>
                    <a:pt x="0" y="485717"/>
                    <a:pt x="0" y="399953"/>
                  </a:cubicBezTo>
                  <a:cubicBezTo>
                    <a:pt x="0" y="399953"/>
                    <a:pt x="0" y="399953"/>
                    <a:pt x="0" y="203200"/>
                  </a:cubicBezTo>
                  <a:close/>
                  <a:moveTo>
                    <a:pt x="430033" y="0"/>
                  </a:moveTo>
                  <a:cubicBezTo>
                    <a:pt x="663652" y="0"/>
                    <a:pt x="853715" y="68326"/>
                    <a:pt x="853715" y="153194"/>
                  </a:cubicBezTo>
                  <a:cubicBezTo>
                    <a:pt x="853715" y="237703"/>
                    <a:pt x="663652" y="306029"/>
                    <a:pt x="430033" y="306029"/>
                  </a:cubicBezTo>
                  <a:cubicBezTo>
                    <a:pt x="195693" y="306029"/>
                    <a:pt x="6350" y="237703"/>
                    <a:pt x="6350" y="153194"/>
                  </a:cubicBezTo>
                  <a:cubicBezTo>
                    <a:pt x="6350" y="68326"/>
                    <a:pt x="195693" y="0"/>
                    <a:pt x="430033" y="0"/>
                  </a:cubicBezTo>
                  <a:close/>
                </a:path>
              </a:pathLst>
            </a:custGeom>
            <a:solidFill>
              <a:schemeClr val="tx1"/>
            </a:solidFill>
            <a:ln>
              <a:noFill/>
            </a:ln>
            <a:effectLst/>
          </p:spPr>
          <p:txBody>
            <a:bodyPr wrap="square" anchor="ctr">
              <a:noAutofit/>
            </a:bodyPr>
            <a:lstStyle/>
            <a:p>
              <a:endParaRPr lang="en-US"/>
            </a:p>
          </p:txBody>
        </p:sp>
        <p:sp>
          <p:nvSpPr>
            <p:cNvPr id="165" name="Freeform 132">
              <a:extLst>
                <a:ext uri="{FF2B5EF4-FFF2-40B4-BE49-F238E27FC236}">
                  <a16:creationId xmlns:a16="http://schemas.microsoft.com/office/drawing/2014/main" id="{7F619D71-C95F-43B6-A2C5-A377E9B87B06}"/>
                </a:ext>
              </a:extLst>
            </p:cNvPr>
            <p:cNvSpPr>
              <a:spLocks/>
            </p:cNvSpPr>
            <p:nvPr/>
          </p:nvSpPr>
          <p:spPr bwMode="auto">
            <a:xfrm>
              <a:off x="8756498" y="5134192"/>
              <a:ext cx="684343" cy="397475"/>
            </a:xfrm>
            <a:custGeom>
              <a:avLst/>
              <a:gdLst>
                <a:gd name="T0" fmla="*/ 699 w 799"/>
                <a:gd name="T1" fmla="*/ 264 h 464"/>
                <a:gd name="T2" fmla="*/ 698 w 799"/>
                <a:gd name="T3" fmla="*/ 264 h 464"/>
                <a:gd name="T4" fmla="*/ 699 w 799"/>
                <a:gd name="T5" fmla="*/ 253 h 464"/>
                <a:gd name="T6" fmla="*/ 635 w 799"/>
                <a:gd name="T7" fmla="*/ 190 h 464"/>
                <a:gd name="T8" fmla="*/ 623 w 799"/>
                <a:gd name="T9" fmla="*/ 191 h 464"/>
                <a:gd name="T10" fmla="*/ 629 w 799"/>
                <a:gd name="T11" fmla="*/ 153 h 464"/>
                <a:gd name="T12" fmla="*/ 457 w 799"/>
                <a:gd name="T13" fmla="*/ 0 h 464"/>
                <a:gd name="T14" fmla="*/ 288 w 799"/>
                <a:gd name="T15" fmla="*/ 124 h 464"/>
                <a:gd name="T16" fmla="*/ 229 w 799"/>
                <a:gd name="T17" fmla="*/ 102 h 464"/>
                <a:gd name="T18" fmla="*/ 138 w 799"/>
                <a:gd name="T19" fmla="*/ 194 h 464"/>
                <a:gd name="T20" fmla="*/ 138 w 799"/>
                <a:gd name="T21" fmla="*/ 199 h 464"/>
                <a:gd name="T22" fmla="*/ 133 w 799"/>
                <a:gd name="T23" fmla="*/ 198 h 464"/>
                <a:gd name="T24" fmla="*/ 0 w 799"/>
                <a:gd name="T25" fmla="*/ 331 h 464"/>
                <a:gd name="T26" fmla="*/ 133 w 799"/>
                <a:gd name="T27" fmla="*/ 464 h 464"/>
                <a:gd name="T28" fmla="*/ 699 w 799"/>
                <a:gd name="T29" fmla="*/ 464 h 464"/>
                <a:gd name="T30" fmla="*/ 799 w 799"/>
                <a:gd name="T31" fmla="*/ 364 h 464"/>
                <a:gd name="T32" fmla="*/ 699 w 799"/>
                <a:gd name="T33" fmla="*/ 2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64">
                  <a:moveTo>
                    <a:pt x="699" y="264"/>
                  </a:moveTo>
                  <a:cubicBezTo>
                    <a:pt x="698" y="264"/>
                    <a:pt x="698" y="264"/>
                    <a:pt x="698" y="264"/>
                  </a:cubicBezTo>
                  <a:cubicBezTo>
                    <a:pt x="698" y="260"/>
                    <a:pt x="699" y="257"/>
                    <a:pt x="699" y="253"/>
                  </a:cubicBezTo>
                  <a:cubicBezTo>
                    <a:pt x="699" y="218"/>
                    <a:pt x="670" y="190"/>
                    <a:pt x="635" y="190"/>
                  </a:cubicBezTo>
                  <a:cubicBezTo>
                    <a:pt x="631" y="190"/>
                    <a:pt x="627" y="190"/>
                    <a:pt x="623" y="191"/>
                  </a:cubicBezTo>
                  <a:cubicBezTo>
                    <a:pt x="627" y="179"/>
                    <a:pt x="629" y="166"/>
                    <a:pt x="629" y="153"/>
                  </a:cubicBezTo>
                  <a:cubicBezTo>
                    <a:pt x="629" y="69"/>
                    <a:pt x="552" y="0"/>
                    <a:pt x="457" y="0"/>
                  </a:cubicBezTo>
                  <a:cubicBezTo>
                    <a:pt x="373" y="0"/>
                    <a:pt x="304" y="53"/>
                    <a:pt x="288" y="124"/>
                  </a:cubicBezTo>
                  <a:cubicBezTo>
                    <a:pt x="272" y="110"/>
                    <a:pt x="252" y="102"/>
                    <a:pt x="229" y="102"/>
                  </a:cubicBezTo>
                  <a:cubicBezTo>
                    <a:pt x="179" y="102"/>
                    <a:pt x="138" y="143"/>
                    <a:pt x="138" y="194"/>
                  </a:cubicBezTo>
                  <a:cubicBezTo>
                    <a:pt x="138" y="195"/>
                    <a:pt x="138" y="197"/>
                    <a:pt x="138" y="199"/>
                  </a:cubicBezTo>
                  <a:cubicBezTo>
                    <a:pt x="133" y="198"/>
                    <a:pt x="133" y="198"/>
                    <a:pt x="133" y="198"/>
                  </a:cubicBezTo>
                  <a:cubicBezTo>
                    <a:pt x="59" y="198"/>
                    <a:pt x="0" y="257"/>
                    <a:pt x="0" y="331"/>
                  </a:cubicBezTo>
                  <a:cubicBezTo>
                    <a:pt x="0" y="404"/>
                    <a:pt x="59" y="464"/>
                    <a:pt x="133" y="464"/>
                  </a:cubicBezTo>
                  <a:cubicBezTo>
                    <a:pt x="699" y="464"/>
                    <a:pt x="699" y="464"/>
                    <a:pt x="699" y="464"/>
                  </a:cubicBezTo>
                  <a:cubicBezTo>
                    <a:pt x="754" y="464"/>
                    <a:pt x="799" y="419"/>
                    <a:pt x="799" y="364"/>
                  </a:cubicBezTo>
                  <a:cubicBezTo>
                    <a:pt x="799" y="309"/>
                    <a:pt x="754" y="264"/>
                    <a:pt x="699" y="264"/>
                  </a:cubicBezTo>
                  <a:close/>
                </a:path>
              </a:pathLst>
            </a:custGeom>
            <a:solidFill>
              <a:srgbClr val="62AFC9"/>
            </a:solidFill>
            <a:ln w="28575">
              <a:solidFill>
                <a:schemeClr val="bg1"/>
              </a:solidFill>
              <a:round/>
              <a:headEnd/>
              <a:tailEnd/>
            </a:ln>
          </p:spPr>
          <p:txBody>
            <a:bodyPr vert="horz" wrap="square" lIns="91292" tIns="45647" rIns="91292" bIns="45647" numCol="1" anchor="t" anchorCtr="0" compatLnSpc="1">
              <a:prstTxWarp prst="textNoShape">
                <a:avLst/>
              </a:prstTxWarp>
            </a:bodyPr>
            <a:lstStyle/>
            <a:p>
              <a:pPr defTabSz="912396">
                <a:defRPr/>
              </a:pPr>
              <a:endParaRPr lang="en-US" kern="0" dirty="0">
                <a:solidFill>
                  <a:srgbClr val="FFFFFF"/>
                </a:solidFill>
                <a:ea typeface="Arial"/>
                <a:cs typeface="Arial"/>
              </a:endParaRPr>
            </a:p>
          </p:txBody>
        </p:sp>
      </p:grpSp>
      <p:cxnSp>
        <p:nvCxnSpPr>
          <p:cNvPr id="166" name="Straight Connector 165">
            <a:extLst>
              <a:ext uri="{FF2B5EF4-FFF2-40B4-BE49-F238E27FC236}">
                <a16:creationId xmlns:a16="http://schemas.microsoft.com/office/drawing/2014/main" id="{D85B9392-7EF9-4871-B86E-3FD5A1C52C0F}"/>
              </a:ext>
            </a:extLst>
          </p:cNvPr>
          <p:cNvCxnSpPr>
            <a:cxnSpLocks/>
          </p:cNvCxnSpPr>
          <p:nvPr/>
        </p:nvCxnSpPr>
        <p:spPr>
          <a:xfrm>
            <a:off x="6603597" y="4144587"/>
            <a:ext cx="1961463" cy="526822"/>
          </a:xfrm>
          <a:prstGeom prst="line">
            <a:avLst/>
          </a:prstGeom>
          <a:noFill/>
          <a:ln w="47625" cap="rnd" cmpd="sng" algn="ctr">
            <a:solidFill>
              <a:schemeClr val="tx1"/>
            </a:solidFill>
            <a:prstDash val="sysDot"/>
            <a:round/>
            <a:headEnd type="none" w="med" len="med"/>
            <a:tailEnd type="none" w="med" len="med"/>
          </a:ln>
          <a:effectLst/>
        </p:spPr>
      </p:cxnSp>
      <p:pic>
        <p:nvPicPr>
          <p:cNvPr id="167" name="Picture 166">
            <a:extLst>
              <a:ext uri="{FF2B5EF4-FFF2-40B4-BE49-F238E27FC236}">
                <a16:creationId xmlns:a16="http://schemas.microsoft.com/office/drawing/2014/main" id="{5BCBCDEB-32C6-4AA4-803A-78327F655DDE}"/>
              </a:ext>
            </a:extLst>
          </p:cNvPr>
          <p:cNvPicPr>
            <a:picLocks noChangeAspect="1"/>
          </p:cNvPicPr>
          <p:nvPr/>
        </p:nvPicPr>
        <p:blipFill>
          <a:blip r:embed="rId5"/>
          <a:stretch>
            <a:fillRect/>
          </a:stretch>
        </p:blipFill>
        <p:spPr>
          <a:xfrm>
            <a:off x="5046611" y="2564339"/>
            <a:ext cx="1956850" cy="1730437"/>
          </a:xfrm>
          <a:prstGeom prst="rect">
            <a:avLst/>
          </a:prstGeom>
        </p:spPr>
      </p:pic>
      <p:sp>
        <p:nvSpPr>
          <p:cNvPr id="168" name="Title 5">
            <a:extLst>
              <a:ext uri="{FF2B5EF4-FFF2-40B4-BE49-F238E27FC236}">
                <a16:creationId xmlns:a16="http://schemas.microsoft.com/office/drawing/2014/main" id="{0027540F-EBC0-4839-8F09-DDD8A964EAB7}"/>
              </a:ext>
            </a:extLst>
          </p:cNvPr>
          <p:cNvSpPr txBox="1">
            <a:spLocks/>
          </p:cNvSpPr>
          <p:nvPr/>
        </p:nvSpPr>
        <p:spPr>
          <a:xfrm>
            <a:off x="428930" y="268934"/>
            <a:ext cx="11476645"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b="1" dirty="0">
                <a:solidFill>
                  <a:srgbClr val="16244C"/>
                </a:solidFill>
              </a:rPr>
              <a:t>Network Reliability Engineering with</a:t>
            </a:r>
            <a:br>
              <a:rPr lang="en-US" b="1" dirty="0">
                <a:solidFill>
                  <a:schemeClr val="tx2">
                    <a:lumMod val="75000"/>
                  </a:schemeClr>
                </a:solidFill>
              </a:rPr>
            </a:br>
            <a:r>
              <a:rPr lang="en-US" sz="2400" dirty="0">
                <a:solidFill>
                  <a:srgbClr val="142547"/>
                </a:solidFill>
              </a:rPr>
              <a:t>Massively scalable source of operational truth enables truly reliable networks.</a:t>
            </a:r>
            <a:endParaRPr lang="en-US" dirty="0"/>
          </a:p>
        </p:txBody>
      </p:sp>
      <p:pic>
        <p:nvPicPr>
          <p:cNvPr id="169" name="Graphic 168">
            <a:extLst>
              <a:ext uri="{FF2B5EF4-FFF2-40B4-BE49-F238E27FC236}">
                <a16:creationId xmlns:a16="http://schemas.microsoft.com/office/drawing/2014/main" id="{E2BB63C4-35F3-4EF8-A334-7977BD50CD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52996" y="3117620"/>
            <a:ext cx="685800" cy="685800"/>
          </a:xfrm>
          <a:prstGeom prst="rect">
            <a:avLst/>
          </a:prstGeom>
        </p:spPr>
      </p:pic>
      <p:pic>
        <p:nvPicPr>
          <p:cNvPr id="170" name="Graphic 169">
            <a:extLst>
              <a:ext uri="{FF2B5EF4-FFF2-40B4-BE49-F238E27FC236}">
                <a16:creationId xmlns:a16="http://schemas.microsoft.com/office/drawing/2014/main" id="{A48B2A74-AFCD-4E3E-9FB3-647105B051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45405" y="1727300"/>
            <a:ext cx="685800" cy="685800"/>
          </a:xfrm>
          <a:prstGeom prst="rect">
            <a:avLst/>
          </a:prstGeom>
        </p:spPr>
      </p:pic>
      <p:pic>
        <p:nvPicPr>
          <p:cNvPr id="171" name="Graphic 170">
            <a:extLst>
              <a:ext uri="{FF2B5EF4-FFF2-40B4-BE49-F238E27FC236}">
                <a16:creationId xmlns:a16="http://schemas.microsoft.com/office/drawing/2014/main" id="{64FB0F95-6C70-4A72-880F-6D1ECEFAE44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37781" y="4561900"/>
            <a:ext cx="685800" cy="685800"/>
          </a:xfrm>
          <a:prstGeom prst="rect">
            <a:avLst/>
          </a:prstGeom>
        </p:spPr>
      </p:pic>
      <p:sp>
        <p:nvSpPr>
          <p:cNvPr id="172" name="Rectangle 171">
            <a:extLst>
              <a:ext uri="{FF2B5EF4-FFF2-40B4-BE49-F238E27FC236}">
                <a16:creationId xmlns:a16="http://schemas.microsoft.com/office/drawing/2014/main" id="{0AF43284-1408-4584-9942-57C13DD375C4}"/>
              </a:ext>
            </a:extLst>
          </p:cNvPr>
          <p:cNvSpPr/>
          <p:nvPr/>
        </p:nvSpPr>
        <p:spPr>
          <a:xfrm>
            <a:off x="2502771" y="2268111"/>
            <a:ext cx="736868" cy="369332"/>
          </a:xfrm>
          <a:prstGeom prst="rect">
            <a:avLst/>
          </a:prstGeom>
        </p:spPr>
        <p:txBody>
          <a:bodyPr wrap="none">
            <a:spAutoFit/>
          </a:bodyPr>
          <a:lstStyle/>
          <a:p>
            <a:pPr algn="ctr"/>
            <a:r>
              <a:rPr lang="en-US" dirty="0">
                <a:solidFill>
                  <a:srgbClr val="13254A"/>
                </a:solidFill>
              </a:rPr>
              <a:t>Agent</a:t>
            </a:r>
          </a:p>
        </p:txBody>
      </p:sp>
      <p:sp>
        <p:nvSpPr>
          <p:cNvPr id="173" name="Rectangle 172">
            <a:extLst>
              <a:ext uri="{FF2B5EF4-FFF2-40B4-BE49-F238E27FC236}">
                <a16:creationId xmlns:a16="http://schemas.microsoft.com/office/drawing/2014/main" id="{4FC20DB4-EFB0-465B-AD0D-F5F3379F496C}"/>
              </a:ext>
            </a:extLst>
          </p:cNvPr>
          <p:cNvSpPr/>
          <p:nvPr/>
        </p:nvSpPr>
        <p:spPr>
          <a:xfrm>
            <a:off x="2519871" y="5101807"/>
            <a:ext cx="736868" cy="369332"/>
          </a:xfrm>
          <a:prstGeom prst="rect">
            <a:avLst/>
          </a:prstGeom>
        </p:spPr>
        <p:txBody>
          <a:bodyPr wrap="none">
            <a:spAutoFit/>
          </a:bodyPr>
          <a:lstStyle/>
          <a:p>
            <a:pPr algn="ctr"/>
            <a:r>
              <a:rPr lang="en-US" dirty="0">
                <a:solidFill>
                  <a:srgbClr val="13254A"/>
                </a:solidFill>
              </a:rPr>
              <a:t>Agent</a:t>
            </a:r>
          </a:p>
        </p:txBody>
      </p:sp>
    </p:spTree>
    <p:extLst>
      <p:ext uri="{BB962C8B-B14F-4D97-AF65-F5344CB8AC3E}">
        <p14:creationId xmlns:p14="http://schemas.microsoft.com/office/powerpoint/2010/main" val="1883786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Graphic 339">
            <a:extLst>
              <a:ext uri="{FF2B5EF4-FFF2-40B4-BE49-F238E27FC236}">
                <a16:creationId xmlns:a16="http://schemas.microsoft.com/office/drawing/2014/main" id="{57F50A78-3166-429A-9E37-06FF103951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2643" y="-1381834"/>
            <a:ext cx="5418440" cy="3828946"/>
          </a:xfrm>
          <a:prstGeom prst="rect">
            <a:avLst/>
          </a:prstGeom>
        </p:spPr>
      </p:pic>
      <p:grpSp>
        <p:nvGrpSpPr>
          <p:cNvPr id="233" name="Group 232">
            <a:extLst>
              <a:ext uri="{FF2B5EF4-FFF2-40B4-BE49-F238E27FC236}">
                <a16:creationId xmlns:a16="http://schemas.microsoft.com/office/drawing/2014/main" id="{BB88506C-D760-4A5F-8F36-14C05AAEB3D9}"/>
              </a:ext>
            </a:extLst>
          </p:cNvPr>
          <p:cNvGrpSpPr/>
          <p:nvPr/>
        </p:nvGrpSpPr>
        <p:grpSpPr>
          <a:xfrm>
            <a:off x="7160070" y="2345716"/>
            <a:ext cx="1809635" cy="932384"/>
            <a:chOff x="3983422" y="5463305"/>
            <a:chExt cx="1809635" cy="932384"/>
          </a:xfrm>
        </p:grpSpPr>
        <p:sp>
          <p:nvSpPr>
            <p:cNvPr id="234" name="Rectangle 233">
              <a:extLst>
                <a:ext uri="{FF2B5EF4-FFF2-40B4-BE49-F238E27FC236}">
                  <a16:creationId xmlns:a16="http://schemas.microsoft.com/office/drawing/2014/main" id="{076469EB-E03B-4539-B2B0-076463E133B8}"/>
                </a:ext>
              </a:extLst>
            </p:cNvPr>
            <p:cNvSpPr/>
            <p:nvPr/>
          </p:nvSpPr>
          <p:spPr>
            <a:xfrm>
              <a:off x="3983422" y="6026357"/>
              <a:ext cx="1809635" cy="369332"/>
            </a:xfrm>
            <a:prstGeom prst="rect">
              <a:avLst/>
            </a:prstGeom>
          </p:spPr>
          <p:txBody>
            <a:bodyPr wrap="square">
              <a:spAutoFit/>
            </a:bodyPr>
            <a:lstStyle/>
            <a:p>
              <a:pPr algn="r"/>
              <a:r>
                <a:rPr lang="en-US" b="1" dirty="0">
                  <a:solidFill>
                    <a:schemeClr val="bg1">
                      <a:lumMod val="65000"/>
                    </a:schemeClr>
                  </a:solidFill>
                </a:rPr>
                <a:t>Runtime Service</a:t>
              </a:r>
            </a:p>
          </p:txBody>
        </p:sp>
        <p:sp>
          <p:nvSpPr>
            <p:cNvPr id="235" name="Rectangle 234">
              <a:extLst>
                <a:ext uri="{FF2B5EF4-FFF2-40B4-BE49-F238E27FC236}">
                  <a16:creationId xmlns:a16="http://schemas.microsoft.com/office/drawing/2014/main" id="{C5EB1587-969F-4A9C-8438-9F3EEED92B65}"/>
                </a:ext>
              </a:extLst>
            </p:cNvPr>
            <p:cNvSpPr/>
            <p:nvPr/>
          </p:nvSpPr>
          <p:spPr>
            <a:xfrm>
              <a:off x="4664282" y="5523335"/>
              <a:ext cx="1111271" cy="461665"/>
            </a:xfrm>
            <a:prstGeom prst="rect">
              <a:avLst/>
            </a:prstGeom>
          </p:spPr>
          <p:txBody>
            <a:bodyPr wrap="square">
              <a:spAutoFit/>
            </a:bodyPr>
            <a:lstStyle/>
            <a:p>
              <a:pPr algn="r"/>
              <a:r>
                <a:rPr lang="en-US" sz="2400" dirty="0">
                  <a:solidFill>
                    <a:srgbClr val="0090B5"/>
                  </a:solidFill>
                </a:rPr>
                <a:t>Python</a:t>
              </a:r>
              <a:endParaRPr lang="en-US" dirty="0">
                <a:solidFill>
                  <a:srgbClr val="0090B5"/>
                </a:solidFill>
              </a:endParaRPr>
            </a:p>
          </p:txBody>
        </p:sp>
        <p:pic>
          <p:nvPicPr>
            <p:cNvPr id="236" name="Picture 235">
              <a:extLst>
                <a:ext uri="{FF2B5EF4-FFF2-40B4-BE49-F238E27FC236}">
                  <a16:creationId xmlns:a16="http://schemas.microsoft.com/office/drawing/2014/main" id="{FE4CD1F7-89AE-43C9-8B66-6C9CFC6BD260}"/>
                </a:ext>
              </a:extLst>
            </p:cNvPr>
            <p:cNvPicPr>
              <a:picLocks noChangeAspect="1"/>
            </p:cNvPicPr>
            <p:nvPr/>
          </p:nvPicPr>
          <p:blipFill>
            <a:blip r:embed="rId4"/>
            <a:stretch>
              <a:fillRect/>
            </a:stretch>
          </p:blipFill>
          <p:spPr>
            <a:xfrm>
              <a:off x="4209963" y="5463305"/>
              <a:ext cx="575333" cy="581726"/>
            </a:xfrm>
            <a:prstGeom prst="rect">
              <a:avLst/>
            </a:prstGeom>
          </p:spPr>
        </p:pic>
      </p:grpSp>
      <p:pic>
        <p:nvPicPr>
          <p:cNvPr id="237" name="Graphic 236">
            <a:extLst>
              <a:ext uri="{FF2B5EF4-FFF2-40B4-BE49-F238E27FC236}">
                <a16:creationId xmlns:a16="http://schemas.microsoft.com/office/drawing/2014/main" id="{025CD271-7625-4E60-9DBE-2F54F3BEDC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9732" y="-194233"/>
            <a:ext cx="1761551" cy="2279654"/>
          </a:xfrm>
          <a:prstGeom prst="rect">
            <a:avLst/>
          </a:prstGeom>
        </p:spPr>
      </p:pic>
      <p:sp>
        <p:nvSpPr>
          <p:cNvPr id="238" name="Rectangle 237">
            <a:extLst>
              <a:ext uri="{FF2B5EF4-FFF2-40B4-BE49-F238E27FC236}">
                <a16:creationId xmlns:a16="http://schemas.microsoft.com/office/drawing/2014/main" id="{3D10B04D-21DB-464B-A8A9-BBD58F4AF13C}"/>
              </a:ext>
            </a:extLst>
          </p:cNvPr>
          <p:cNvSpPr/>
          <p:nvPr/>
        </p:nvSpPr>
        <p:spPr>
          <a:xfrm>
            <a:off x="0" y="4710897"/>
            <a:ext cx="12192000" cy="437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9" name="Graphic 238">
            <a:extLst>
              <a:ext uri="{FF2B5EF4-FFF2-40B4-BE49-F238E27FC236}">
                <a16:creationId xmlns:a16="http://schemas.microsoft.com/office/drawing/2014/main" id="{64C1BB80-F06A-4E0B-8E85-D07093A402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2657" y="4509793"/>
            <a:ext cx="3900936" cy="825014"/>
          </a:xfrm>
          <a:prstGeom prst="rect">
            <a:avLst/>
          </a:prstGeom>
        </p:spPr>
      </p:pic>
      <p:pic>
        <p:nvPicPr>
          <p:cNvPr id="240" name="Graphic 239">
            <a:extLst>
              <a:ext uri="{FF2B5EF4-FFF2-40B4-BE49-F238E27FC236}">
                <a16:creationId xmlns:a16="http://schemas.microsoft.com/office/drawing/2014/main" id="{F678D0DE-090B-417E-AA7F-A8D6B096D9F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94869" y="4500132"/>
            <a:ext cx="3900936" cy="825014"/>
          </a:xfrm>
          <a:prstGeom prst="rect">
            <a:avLst/>
          </a:prstGeom>
        </p:spPr>
      </p:pic>
      <p:pic>
        <p:nvPicPr>
          <p:cNvPr id="241" name="Graphic 240">
            <a:extLst>
              <a:ext uri="{FF2B5EF4-FFF2-40B4-BE49-F238E27FC236}">
                <a16:creationId xmlns:a16="http://schemas.microsoft.com/office/drawing/2014/main" id="{C6F209B8-AD20-4BD2-8E22-780F972707D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5829" y="4502703"/>
            <a:ext cx="3900936" cy="825014"/>
          </a:xfrm>
          <a:prstGeom prst="rect">
            <a:avLst/>
          </a:prstGeom>
        </p:spPr>
      </p:pic>
      <p:pic>
        <p:nvPicPr>
          <p:cNvPr id="243" name="Graphic 242">
            <a:extLst>
              <a:ext uri="{FF2B5EF4-FFF2-40B4-BE49-F238E27FC236}">
                <a16:creationId xmlns:a16="http://schemas.microsoft.com/office/drawing/2014/main" id="{2A585C20-997C-4F82-8BD3-6F28DB4FD0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56498" y="5168193"/>
            <a:ext cx="2736624" cy="1952696"/>
          </a:xfrm>
          <a:prstGeom prst="rect">
            <a:avLst/>
          </a:prstGeom>
        </p:spPr>
      </p:pic>
      <p:pic>
        <p:nvPicPr>
          <p:cNvPr id="249" name="Graphic 248">
            <a:extLst>
              <a:ext uri="{FF2B5EF4-FFF2-40B4-BE49-F238E27FC236}">
                <a16:creationId xmlns:a16="http://schemas.microsoft.com/office/drawing/2014/main" id="{A06E78A4-DDFF-498E-86DB-D9F3CE1A07B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14199" y="5179184"/>
            <a:ext cx="2736624" cy="1952696"/>
          </a:xfrm>
          <a:prstGeom prst="rect">
            <a:avLst/>
          </a:prstGeom>
        </p:spPr>
      </p:pic>
      <p:pic>
        <p:nvPicPr>
          <p:cNvPr id="250" name="Graphic 249">
            <a:extLst>
              <a:ext uri="{FF2B5EF4-FFF2-40B4-BE49-F238E27FC236}">
                <a16:creationId xmlns:a16="http://schemas.microsoft.com/office/drawing/2014/main" id="{F0326C7C-AA3E-4B3E-AF66-AD0E6A31AE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96621" y="5179184"/>
            <a:ext cx="2736624" cy="1952696"/>
          </a:xfrm>
          <a:prstGeom prst="rect">
            <a:avLst/>
          </a:prstGeom>
        </p:spPr>
      </p:pic>
      <p:pic>
        <p:nvPicPr>
          <p:cNvPr id="251" name="Graphic 250">
            <a:extLst>
              <a:ext uri="{FF2B5EF4-FFF2-40B4-BE49-F238E27FC236}">
                <a16:creationId xmlns:a16="http://schemas.microsoft.com/office/drawing/2014/main" id="{619D2A7B-47C1-4006-AB74-A7D3CAA99FE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323373" y="5179184"/>
            <a:ext cx="2736624" cy="1952696"/>
          </a:xfrm>
          <a:prstGeom prst="rect">
            <a:avLst/>
          </a:prstGeom>
        </p:spPr>
      </p:pic>
      <p:pic>
        <p:nvPicPr>
          <p:cNvPr id="256" name="Graphic 255">
            <a:extLst>
              <a:ext uri="{FF2B5EF4-FFF2-40B4-BE49-F238E27FC236}">
                <a16:creationId xmlns:a16="http://schemas.microsoft.com/office/drawing/2014/main" id="{BA32405B-4055-479B-9876-138D7BEDF3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76066" y="5159392"/>
            <a:ext cx="2736624" cy="1952696"/>
          </a:xfrm>
          <a:prstGeom prst="rect">
            <a:avLst/>
          </a:prstGeom>
        </p:spPr>
      </p:pic>
      <p:sp>
        <p:nvSpPr>
          <p:cNvPr id="257" name="Rectangle 256">
            <a:extLst>
              <a:ext uri="{FF2B5EF4-FFF2-40B4-BE49-F238E27FC236}">
                <a16:creationId xmlns:a16="http://schemas.microsoft.com/office/drawing/2014/main" id="{0720F51F-0292-4F80-9382-FDB530D382C4}"/>
              </a:ext>
            </a:extLst>
          </p:cNvPr>
          <p:cNvSpPr/>
          <p:nvPr/>
        </p:nvSpPr>
        <p:spPr>
          <a:xfrm>
            <a:off x="9836965" y="3318520"/>
            <a:ext cx="2253435" cy="1194971"/>
          </a:xfrm>
          <a:prstGeom prst="rect">
            <a:avLst/>
          </a:prstGeom>
          <a:solidFill>
            <a:schemeClr val="bg1">
              <a:lumMod val="95000"/>
            </a:schemeClr>
          </a:solidFill>
          <a:ln w="38100">
            <a:noFill/>
          </a:ln>
        </p:spPr>
        <p:txBody>
          <a:bodyPr wrap="square" anchor="b" anchorCtr="0">
            <a:noAutofit/>
          </a:bodyPr>
          <a:lstStyle/>
          <a:p>
            <a:pPr algn="ctr"/>
            <a:endParaRPr lang="en-US" dirty="0">
              <a:solidFill>
                <a:schemeClr val="tx2">
                  <a:lumMod val="75000"/>
                </a:schemeClr>
              </a:solidFill>
            </a:endParaRPr>
          </a:p>
        </p:txBody>
      </p:sp>
      <p:sp>
        <p:nvSpPr>
          <p:cNvPr id="262" name="Rectangle 261">
            <a:extLst>
              <a:ext uri="{FF2B5EF4-FFF2-40B4-BE49-F238E27FC236}">
                <a16:creationId xmlns:a16="http://schemas.microsoft.com/office/drawing/2014/main" id="{750CD6CE-A197-4ACC-87D7-E08953408F03}"/>
              </a:ext>
            </a:extLst>
          </p:cNvPr>
          <p:cNvSpPr/>
          <p:nvPr/>
        </p:nvSpPr>
        <p:spPr>
          <a:xfrm>
            <a:off x="2976490" y="1831566"/>
            <a:ext cx="6595042" cy="2681925"/>
          </a:xfrm>
          <a:prstGeom prst="rect">
            <a:avLst/>
          </a:prstGeom>
          <a:solidFill>
            <a:schemeClr val="bg1">
              <a:lumMod val="95000"/>
            </a:schemeClr>
          </a:solidFill>
          <a:ln w="12700">
            <a:noFill/>
          </a:ln>
        </p:spPr>
        <p:txBody>
          <a:bodyPr wrap="square" anchor="b" anchorCtr="0">
            <a:noAutofit/>
          </a:bodyPr>
          <a:lstStyle/>
          <a:p>
            <a:pPr algn="ctr"/>
            <a:endParaRPr lang="en-US" dirty="0">
              <a:solidFill>
                <a:schemeClr val="tx2">
                  <a:lumMod val="75000"/>
                </a:schemeClr>
              </a:solidFill>
            </a:endParaRPr>
          </a:p>
        </p:txBody>
      </p:sp>
      <p:sp>
        <p:nvSpPr>
          <p:cNvPr id="263" name="Title 5">
            <a:extLst>
              <a:ext uri="{FF2B5EF4-FFF2-40B4-BE49-F238E27FC236}">
                <a16:creationId xmlns:a16="http://schemas.microsoft.com/office/drawing/2014/main" id="{F43CFCB3-E91E-4D12-B2D5-43A963DF4F8B}"/>
              </a:ext>
            </a:extLst>
          </p:cNvPr>
          <p:cNvSpPr>
            <a:spLocks noGrp="1"/>
          </p:cNvSpPr>
          <p:nvPr>
            <p:ph type="title"/>
          </p:nvPr>
        </p:nvSpPr>
        <p:spPr>
          <a:xfrm>
            <a:off x="4027860" y="109733"/>
            <a:ext cx="11338560" cy="914400"/>
          </a:xfrm>
        </p:spPr>
        <p:txBody>
          <a:bodyPr/>
          <a:lstStyle/>
          <a:p>
            <a:r>
              <a:rPr lang="en-US" b="1" dirty="0"/>
              <a:t>System</a:t>
            </a:r>
          </a:p>
        </p:txBody>
      </p:sp>
      <p:sp>
        <p:nvSpPr>
          <p:cNvPr id="265" name="Can 132">
            <a:extLst>
              <a:ext uri="{FF2B5EF4-FFF2-40B4-BE49-F238E27FC236}">
                <a16:creationId xmlns:a16="http://schemas.microsoft.com/office/drawing/2014/main" id="{D50EB36C-A7F0-4910-868B-C1148C029BE6}"/>
              </a:ext>
            </a:extLst>
          </p:cNvPr>
          <p:cNvSpPr/>
          <p:nvPr/>
        </p:nvSpPr>
        <p:spPr>
          <a:xfrm>
            <a:off x="630170" y="2239290"/>
            <a:ext cx="1669982" cy="1001989"/>
          </a:xfrm>
          <a:prstGeom prst="can">
            <a:avLst>
              <a:gd name="adj" fmla="val 4016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b="1" dirty="0"/>
              <a:t>SQL DB</a:t>
            </a:r>
          </a:p>
        </p:txBody>
      </p:sp>
      <p:sp>
        <p:nvSpPr>
          <p:cNvPr id="266" name="Can 136">
            <a:extLst>
              <a:ext uri="{FF2B5EF4-FFF2-40B4-BE49-F238E27FC236}">
                <a16:creationId xmlns:a16="http://schemas.microsoft.com/office/drawing/2014/main" id="{D8C6329B-3191-45ED-B274-D3F7DDEC5883}"/>
              </a:ext>
            </a:extLst>
          </p:cNvPr>
          <p:cNvSpPr/>
          <p:nvPr/>
        </p:nvSpPr>
        <p:spPr>
          <a:xfrm>
            <a:off x="615931" y="3403527"/>
            <a:ext cx="1669980" cy="1001988"/>
          </a:xfrm>
          <a:prstGeom prst="can">
            <a:avLst>
              <a:gd name="adj" fmla="val 4016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TS DB</a:t>
            </a:r>
          </a:p>
        </p:txBody>
      </p:sp>
      <p:grpSp>
        <p:nvGrpSpPr>
          <p:cNvPr id="268" name="Group 267">
            <a:extLst>
              <a:ext uri="{FF2B5EF4-FFF2-40B4-BE49-F238E27FC236}">
                <a16:creationId xmlns:a16="http://schemas.microsoft.com/office/drawing/2014/main" id="{66D4EDD9-EC62-4EC8-A85E-FD1D298444DF}"/>
              </a:ext>
            </a:extLst>
          </p:cNvPr>
          <p:cNvGrpSpPr/>
          <p:nvPr/>
        </p:nvGrpSpPr>
        <p:grpSpPr>
          <a:xfrm>
            <a:off x="3777489" y="3228497"/>
            <a:ext cx="4168197" cy="1226859"/>
            <a:chOff x="3777489" y="3020206"/>
            <a:chExt cx="4773084" cy="1655065"/>
          </a:xfrm>
        </p:grpSpPr>
        <p:grpSp>
          <p:nvGrpSpPr>
            <p:cNvPr id="269" name="Group 268">
              <a:extLst>
                <a:ext uri="{FF2B5EF4-FFF2-40B4-BE49-F238E27FC236}">
                  <a16:creationId xmlns:a16="http://schemas.microsoft.com/office/drawing/2014/main" id="{A922C6E2-6930-4B0D-9750-29F87D7E0DE4}"/>
                </a:ext>
              </a:extLst>
            </p:cNvPr>
            <p:cNvGrpSpPr/>
            <p:nvPr/>
          </p:nvGrpSpPr>
          <p:grpSpPr>
            <a:xfrm>
              <a:off x="3777489" y="3020206"/>
              <a:ext cx="4773084" cy="1655065"/>
              <a:chOff x="3895725" y="2777067"/>
              <a:chExt cx="4773084" cy="1659467"/>
            </a:xfrm>
          </p:grpSpPr>
          <p:sp>
            <p:nvSpPr>
              <p:cNvPr id="271" name="Can 8">
                <a:extLst>
                  <a:ext uri="{FF2B5EF4-FFF2-40B4-BE49-F238E27FC236}">
                    <a16:creationId xmlns:a16="http://schemas.microsoft.com/office/drawing/2014/main" id="{A9D9D1E7-FA73-466F-8619-B9BFDBE43338}"/>
                  </a:ext>
                </a:extLst>
              </p:cNvPr>
              <p:cNvSpPr/>
              <p:nvPr/>
            </p:nvSpPr>
            <p:spPr>
              <a:xfrm>
                <a:off x="4114799" y="2794001"/>
                <a:ext cx="4351867" cy="1642533"/>
              </a:xfrm>
              <a:prstGeom prst="can">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2" name="Group 271">
                <a:extLst>
                  <a:ext uri="{FF2B5EF4-FFF2-40B4-BE49-F238E27FC236}">
                    <a16:creationId xmlns:a16="http://schemas.microsoft.com/office/drawing/2014/main" id="{F00DBBC5-B10B-45A2-8261-7834EECE2E42}"/>
                  </a:ext>
                </a:extLst>
              </p:cNvPr>
              <p:cNvGrpSpPr/>
              <p:nvPr/>
            </p:nvGrpSpPr>
            <p:grpSpPr>
              <a:xfrm>
                <a:off x="3895725" y="2777067"/>
                <a:ext cx="4773084" cy="914400"/>
                <a:chOff x="3337983" y="1113331"/>
                <a:chExt cx="5516034" cy="5516034"/>
              </a:xfrm>
            </p:grpSpPr>
            <p:pic>
              <p:nvPicPr>
                <p:cNvPr id="278" name="Picture 2">
                  <a:extLst>
                    <a:ext uri="{FF2B5EF4-FFF2-40B4-BE49-F238E27FC236}">
                      <a16:creationId xmlns:a16="http://schemas.microsoft.com/office/drawing/2014/main" id="{A927F882-DE3F-4DCF-9EF8-B6FAC3E668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7983" y="1113331"/>
                  <a:ext cx="5516034" cy="5516034"/>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278">
                  <a:extLst>
                    <a:ext uri="{FF2B5EF4-FFF2-40B4-BE49-F238E27FC236}">
                      <a16:creationId xmlns:a16="http://schemas.microsoft.com/office/drawing/2014/main" id="{D5E7ED56-5731-44AB-9161-DEC085DEC507}"/>
                    </a:ext>
                  </a:extLst>
                </p:cNvPr>
                <p:cNvPicPr>
                  <a:picLocks noChangeAspect="1"/>
                </p:cNvPicPr>
                <p:nvPr/>
              </p:nvPicPr>
              <p:blipFill>
                <a:blip r:embed="rId9"/>
                <a:stretch>
                  <a:fillRect/>
                </a:stretch>
              </p:blipFill>
              <p:spPr>
                <a:xfrm>
                  <a:off x="5759578" y="3514719"/>
                  <a:ext cx="672844" cy="741303"/>
                </a:xfrm>
                <a:prstGeom prst="rect">
                  <a:avLst/>
                </a:prstGeom>
                <a:solidFill>
                  <a:schemeClr val="bg1">
                    <a:lumMod val="85000"/>
                  </a:schemeClr>
                </a:solidFill>
              </p:spPr>
            </p:pic>
          </p:grpSp>
        </p:grpSp>
        <p:sp>
          <p:nvSpPr>
            <p:cNvPr id="270" name="Rectangle 269">
              <a:extLst>
                <a:ext uri="{FF2B5EF4-FFF2-40B4-BE49-F238E27FC236}">
                  <a16:creationId xmlns:a16="http://schemas.microsoft.com/office/drawing/2014/main" id="{40F912BE-689A-4A1A-B6EE-61FF2CFCD86D}"/>
                </a:ext>
              </a:extLst>
            </p:cNvPr>
            <p:cNvSpPr/>
            <p:nvPr/>
          </p:nvSpPr>
          <p:spPr>
            <a:xfrm>
              <a:off x="4064194" y="3664844"/>
              <a:ext cx="4229935" cy="638881"/>
            </a:xfrm>
            <a:prstGeom prst="rect">
              <a:avLst/>
            </a:prstGeom>
          </p:spPr>
          <p:txBody>
            <a:bodyPr wrap="square">
              <a:prstTxWarp prst="textArchDown">
                <a:avLst>
                  <a:gd name="adj" fmla="val 338365"/>
                </a:avLst>
              </a:prstTxWarp>
              <a:spAutoFit/>
            </a:bodyPr>
            <a:lstStyle/>
            <a:p>
              <a:pPr algn="ctr"/>
              <a:r>
                <a:rPr lang="en-US" sz="2400" i="1" dirty="0"/>
                <a:t>N</a:t>
              </a:r>
              <a:r>
                <a:rPr lang="en-US" sz="2400" b="1" i="1" dirty="0"/>
                <a:t>SG Instance 1, 2, 3  →  NSG Instance N</a:t>
              </a:r>
            </a:p>
          </p:txBody>
        </p:sp>
      </p:grpSp>
      <p:sp>
        <p:nvSpPr>
          <p:cNvPr id="280" name="Rectangle 279">
            <a:extLst>
              <a:ext uri="{FF2B5EF4-FFF2-40B4-BE49-F238E27FC236}">
                <a16:creationId xmlns:a16="http://schemas.microsoft.com/office/drawing/2014/main" id="{B9DF60E1-8480-4418-8335-22415C13D31C}"/>
              </a:ext>
            </a:extLst>
          </p:cNvPr>
          <p:cNvSpPr/>
          <p:nvPr/>
        </p:nvSpPr>
        <p:spPr>
          <a:xfrm>
            <a:off x="3151234" y="1961292"/>
            <a:ext cx="1054861" cy="646331"/>
          </a:xfrm>
          <a:prstGeom prst="rect">
            <a:avLst/>
          </a:prstGeom>
          <a:solidFill>
            <a:srgbClr val="0090B5"/>
          </a:solidFill>
          <a:ln w="38100">
            <a:noFill/>
          </a:ln>
        </p:spPr>
        <p:txBody>
          <a:bodyPr wrap="square" anchor="b" anchorCtr="0">
            <a:spAutoFit/>
          </a:bodyPr>
          <a:lstStyle/>
          <a:p>
            <a:pPr algn="ctr"/>
            <a:r>
              <a:rPr lang="en-US" b="1" dirty="0">
                <a:solidFill>
                  <a:schemeClr val="bg1"/>
                </a:solidFill>
              </a:rPr>
              <a:t>Docker Stack</a:t>
            </a:r>
          </a:p>
        </p:txBody>
      </p:sp>
      <p:sp>
        <p:nvSpPr>
          <p:cNvPr id="282" name="Rectangle 281">
            <a:extLst>
              <a:ext uri="{FF2B5EF4-FFF2-40B4-BE49-F238E27FC236}">
                <a16:creationId xmlns:a16="http://schemas.microsoft.com/office/drawing/2014/main" id="{707E0034-E66E-4862-BE83-E4BF605E390D}"/>
              </a:ext>
            </a:extLst>
          </p:cNvPr>
          <p:cNvSpPr/>
          <p:nvPr/>
        </p:nvSpPr>
        <p:spPr>
          <a:xfrm>
            <a:off x="4282695" y="2513327"/>
            <a:ext cx="1547172" cy="584775"/>
          </a:xfrm>
          <a:prstGeom prst="rect">
            <a:avLst/>
          </a:prstGeom>
          <a:solidFill>
            <a:srgbClr val="0090B5"/>
          </a:solidFill>
          <a:ln w="38100">
            <a:noFill/>
          </a:ln>
        </p:spPr>
        <p:txBody>
          <a:bodyPr wrap="square" anchor="b" anchorCtr="0">
            <a:spAutoFit/>
          </a:bodyPr>
          <a:lstStyle/>
          <a:p>
            <a:pPr algn="ctr"/>
            <a:r>
              <a:rPr lang="en-US" sz="1600" b="1" dirty="0">
                <a:solidFill>
                  <a:schemeClr val="bg1"/>
                </a:solidFill>
              </a:rPr>
              <a:t>Internal Load Balancer</a:t>
            </a:r>
          </a:p>
        </p:txBody>
      </p:sp>
      <p:pic>
        <p:nvPicPr>
          <p:cNvPr id="283" name="Picture 8">
            <a:extLst>
              <a:ext uri="{FF2B5EF4-FFF2-40B4-BE49-F238E27FC236}">
                <a16:creationId xmlns:a16="http://schemas.microsoft.com/office/drawing/2014/main" id="{55EB2403-C300-4F7B-8349-6DB256AB96D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50728" y="2530297"/>
            <a:ext cx="576736" cy="576736"/>
          </a:xfrm>
          <a:prstGeom prst="rect">
            <a:avLst/>
          </a:prstGeom>
          <a:noFill/>
          <a:extLst>
            <a:ext uri="{909E8E84-426E-40DD-AFC4-6F175D3DCCD1}">
              <a14:hiddenFill xmlns:a14="http://schemas.microsoft.com/office/drawing/2010/main">
                <a:solidFill>
                  <a:srgbClr val="FFFFFF"/>
                </a:solidFill>
              </a14:hiddenFill>
            </a:ext>
          </a:extLst>
        </p:spPr>
      </p:pic>
      <p:sp>
        <p:nvSpPr>
          <p:cNvPr id="285" name="Rectangle 284">
            <a:extLst>
              <a:ext uri="{FF2B5EF4-FFF2-40B4-BE49-F238E27FC236}">
                <a16:creationId xmlns:a16="http://schemas.microsoft.com/office/drawing/2014/main" id="{D7109781-BB3C-4F85-8569-0A8E34F3F66F}"/>
              </a:ext>
            </a:extLst>
          </p:cNvPr>
          <p:cNvSpPr/>
          <p:nvPr/>
        </p:nvSpPr>
        <p:spPr>
          <a:xfrm>
            <a:off x="7936003" y="3326645"/>
            <a:ext cx="1523368" cy="369332"/>
          </a:xfrm>
          <a:prstGeom prst="rect">
            <a:avLst/>
          </a:prstGeom>
          <a:solidFill>
            <a:srgbClr val="0090B5"/>
          </a:solidFill>
          <a:ln w="38100">
            <a:noFill/>
          </a:ln>
        </p:spPr>
        <p:txBody>
          <a:bodyPr wrap="square" anchor="b" anchorCtr="0">
            <a:spAutoFit/>
          </a:bodyPr>
          <a:lstStyle/>
          <a:p>
            <a:pPr algn="ctr"/>
            <a:r>
              <a:rPr lang="en-US" b="1" dirty="0">
                <a:solidFill>
                  <a:schemeClr val="bg1"/>
                </a:solidFill>
              </a:rPr>
              <a:t>Logging</a:t>
            </a:r>
          </a:p>
        </p:txBody>
      </p:sp>
      <p:sp>
        <p:nvSpPr>
          <p:cNvPr id="286" name="Rectangle 285">
            <a:extLst>
              <a:ext uri="{FF2B5EF4-FFF2-40B4-BE49-F238E27FC236}">
                <a16:creationId xmlns:a16="http://schemas.microsoft.com/office/drawing/2014/main" id="{A9FE43A6-7809-4D68-8452-8C21CC892FF7}"/>
              </a:ext>
            </a:extLst>
          </p:cNvPr>
          <p:cNvSpPr/>
          <p:nvPr/>
        </p:nvSpPr>
        <p:spPr>
          <a:xfrm>
            <a:off x="4282695" y="1948937"/>
            <a:ext cx="2744769" cy="338554"/>
          </a:xfrm>
          <a:prstGeom prst="rect">
            <a:avLst/>
          </a:prstGeom>
          <a:solidFill>
            <a:srgbClr val="0090B5"/>
          </a:solidFill>
          <a:ln w="38100">
            <a:noFill/>
          </a:ln>
        </p:spPr>
        <p:txBody>
          <a:bodyPr wrap="square" anchor="b" anchorCtr="0">
            <a:spAutoFit/>
          </a:bodyPr>
          <a:lstStyle/>
          <a:p>
            <a:pPr algn="ctr"/>
            <a:r>
              <a:rPr lang="en-US" sz="1600" b="1" dirty="0">
                <a:solidFill>
                  <a:schemeClr val="bg1"/>
                </a:solidFill>
              </a:rPr>
              <a:t>Security Proxy</a:t>
            </a:r>
          </a:p>
        </p:txBody>
      </p:sp>
      <p:sp>
        <p:nvSpPr>
          <p:cNvPr id="287" name="Rectangle 286">
            <a:extLst>
              <a:ext uri="{FF2B5EF4-FFF2-40B4-BE49-F238E27FC236}">
                <a16:creationId xmlns:a16="http://schemas.microsoft.com/office/drawing/2014/main" id="{28BBEA0E-90E2-4B28-A31A-0E2202B85FF2}"/>
              </a:ext>
            </a:extLst>
          </p:cNvPr>
          <p:cNvSpPr/>
          <p:nvPr/>
        </p:nvSpPr>
        <p:spPr>
          <a:xfrm>
            <a:off x="7932415" y="1925867"/>
            <a:ext cx="1523368" cy="369332"/>
          </a:xfrm>
          <a:prstGeom prst="rect">
            <a:avLst/>
          </a:prstGeom>
          <a:solidFill>
            <a:srgbClr val="0090B5"/>
          </a:solidFill>
          <a:ln w="38100">
            <a:noFill/>
          </a:ln>
        </p:spPr>
        <p:txBody>
          <a:bodyPr wrap="square" anchor="b" anchorCtr="0">
            <a:spAutoFit/>
          </a:bodyPr>
          <a:lstStyle/>
          <a:p>
            <a:pPr algn="ctr"/>
            <a:r>
              <a:rPr lang="en-US" b="1" dirty="0">
                <a:solidFill>
                  <a:schemeClr val="bg1"/>
                </a:solidFill>
              </a:rPr>
              <a:t>SSH</a:t>
            </a:r>
          </a:p>
        </p:txBody>
      </p:sp>
      <p:cxnSp>
        <p:nvCxnSpPr>
          <p:cNvPr id="288" name="Straight Connector 287">
            <a:extLst>
              <a:ext uri="{FF2B5EF4-FFF2-40B4-BE49-F238E27FC236}">
                <a16:creationId xmlns:a16="http://schemas.microsoft.com/office/drawing/2014/main" id="{17807CDF-EE36-4D41-A3F9-E8D88D7C323D}"/>
              </a:ext>
            </a:extLst>
          </p:cNvPr>
          <p:cNvCxnSpPr>
            <a:cxnSpLocks/>
          </p:cNvCxnSpPr>
          <p:nvPr/>
        </p:nvCxnSpPr>
        <p:spPr>
          <a:xfrm flipV="1">
            <a:off x="2285911" y="3949296"/>
            <a:ext cx="1635820" cy="5065"/>
          </a:xfrm>
          <a:prstGeom prst="line">
            <a:avLst/>
          </a:prstGeom>
          <a:noFill/>
          <a:ln w="9525" cap="flat" cmpd="sng" algn="ctr">
            <a:solidFill>
              <a:schemeClr val="tx1"/>
            </a:solidFill>
            <a:prstDash val="dash"/>
            <a:round/>
            <a:headEnd type="triangle" w="med" len="med"/>
            <a:tailEnd type="triangle" w="med" len="med"/>
          </a:ln>
          <a:effectLst/>
        </p:spPr>
      </p:cxnSp>
      <p:cxnSp>
        <p:nvCxnSpPr>
          <p:cNvPr id="291" name="Straight Connector 290">
            <a:extLst>
              <a:ext uri="{FF2B5EF4-FFF2-40B4-BE49-F238E27FC236}">
                <a16:creationId xmlns:a16="http://schemas.microsoft.com/office/drawing/2014/main" id="{15E22D5B-F9B1-4EED-A5F2-F7FBD6531717}"/>
              </a:ext>
            </a:extLst>
          </p:cNvPr>
          <p:cNvCxnSpPr>
            <a:cxnSpLocks/>
          </p:cNvCxnSpPr>
          <p:nvPr/>
        </p:nvCxnSpPr>
        <p:spPr>
          <a:xfrm>
            <a:off x="2300152" y="2790125"/>
            <a:ext cx="1621579" cy="1080316"/>
          </a:xfrm>
          <a:prstGeom prst="line">
            <a:avLst/>
          </a:prstGeom>
          <a:noFill/>
          <a:ln w="9525" cap="flat" cmpd="sng" algn="ctr">
            <a:solidFill>
              <a:schemeClr val="tx1"/>
            </a:solidFill>
            <a:prstDash val="dash"/>
            <a:round/>
            <a:headEnd type="triangle" w="med" len="med"/>
            <a:tailEnd type="triangle" w="med" len="med"/>
          </a:ln>
          <a:effectLst/>
        </p:spPr>
      </p:cxnSp>
      <p:cxnSp>
        <p:nvCxnSpPr>
          <p:cNvPr id="292" name="Straight Connector 291">
            <a:extLst>
              <a:ext uri="{FF2B5EF4-FFF2-40B4-BE49-F238E27FC236}">
                <a16:creationId xmlns:a16="http://schemas.microsoft.com/office/drawing/2014/main" id="{29864873-FDC7-4C61-9133-7B88B0A5EC4F}"/>
              </a:ext>
            </a:extLst>
          </p:cNvPr>
          <p:cNvCxnSpPr>
            <a:cxnSpLocks/>
          </p:cNvCxnSpPr>
          <p:nvPr/>
        </p:nvCxnSpPr>
        <p:spPr>
          <a:xfrm flipV="1">
            <a:off x="2881484" y="5274096"/>
            <a:ext cx="0" cy="367361"/>
          </a:xfrm>
          <a:prstGeom prst="line">
            <a:avLst/>
          </a:prstGeom>
          <a:noFill/>
          <a:ln w="9525" cap="flat" cmpd="sng" algn="ctr">
            <a:solidFill>
              <a:schemeClr val="tx1"/>
            </a:solidFill>
            <a:prstDash val="dash"/>
            <a:round/>
            <a:headEnd type="triangle" w="med" len="med"/>
            <a:tailEnd type="triangle" w="med" len="med"/>
          </a:ln>
          <a:effectLst/>
        </p:spPr>
      </p:cxnSp>
      <p:cxnSp>
        <p:nvCxnSpPr>
          <p:cNvPr id="293" name="Straight Connector 292">
            <a:extLst>
              <a:ext uri="{FF2B5EF4-FFF2-40B4-BE49-F238E27FC236}">
                <a16:creationId xmlns:a16="http://schemas.microsoft.com/office/drawing/2014/main" id="{EA2B7618-94C7-463A-9CC6-0E48558C9C40}"/>
              </a:ext>
            </a:extLst>
          </p:cNvPr>
          <p:cNvCxnSpPr>
            <a:cxnSpLocks/>
          </p:cNvCxnSpPr>
          <p:nvPr/>
        </p:nvCxnSpPr>
        <p:spPr>
          <a:xfrm flipV="1">
            <a:off x="4346246" y="5256122"/>
            <a:ext cx="0" cy="367361"/>
          </a:xfrm>
          <a:prstGeom prst="line">
            <a:avLst/>
          </a:prstGeom>
          <a:noFill/>
          <a:ln w="9525" cap="flat" cmpd="sng" algn="ctr">
            <a:solidFill>
              <a:schemeClr val="tx1"/>
            </a:solidFill>
            <a:prstDash val="dash"/>
            <a:round/>
            <a:headEnd type="triangle" w="med" len="med"/>
            <a:tailEnd type="triangle" w="med" len="med"/>
          </a:ln>
          <a:effectLst/>
        </p:spPr>
      </p:cxnSp>
      <p:cxnSp>
        <p:nvCxnSpPr>
          <p:cNvPr id="294" name="Straight Connector 293">
            <a:extLst>
              <a:ext uri="{FF2B5EF4-FFF2-40B4-BE49-F238E27FC236}">
                <a16:creationId xmlns:a16="http://schemas.microsoft.com/office/drawing/2014/main" id="{A1316219-750D-48A6-95EC-104283595A0F}"/>
              </a:ext>
            </a:extLst>
          </p:cNvPr>
          <p:cNvCxnSpPr>
            <a:cxnSpLocks/>
          </p:cNvCxnSpPr>
          <p:nvPr/>
        </p:nvCxnSpPr>
        <p:spPr>
          <a:xfrm flipV="1">
            <a:off x="5839360" y="5238148"/>
            <a:ext cx="0" cy="367361"/>
          </a:xfrm>
          <a:prstGeom prst="line">
            <a:avLst/>
          </a:prstGeom>
          <a:noFill/>
          <a:ln w="9525" cap="flat" cmpd="sng" algn="ctr">
            <a:solidFill>
              <a:schemeClr val="tx1"/>
            </a:solidFill>
            <a:prstDash val="dash"/>
            <a:round/>
            <a:headEnd type="triangle" w="med" len="med"/>
            <a:tailEnd type="triangle" w="med" len="med"/>
          </a:ln>
          <a:effectLst/>
        </p:spPr>
      </p:cxnSp>
      <p:cxnSp>
        <p:nvCxnSpPr>
          <p:cNvPr id="295" name="Straight Connector 294">
            <a:extLst>
              <a:ext uri="{FF2B5EF4-FFF2-40B4-BE49-F238E27FC236}">
                <a16:creationId xmlns:a16="http://schemas.microsoft.com/office/drawing/2014/main" id="{2D0E701B-76BA-4218-8BC9-6B22FDF4924E}"/>
              </a:ext>
            </a:extLst>
          </p:cNvPr>
          <p:cNvCxnSpPr>
            <a:cxnSpLocks/>
          </p:cNvCxnSpPr>
          <p:nvPr/>
        </p:nvCxnSpPr>
        <p:spPr>
          <a:xfrm flipV="1">
            <a:off x="7460060" y="5256122"/>
            <a:ext cx="0" cy="367361"/>
          </a:xfrm>
          <a:prstGeom prst="line">
            <a:avLst/>
          </a:prstGeom>
          <a:noFill/>
          <a:ln w="9525" cap="flat" cmpd="sng" algn="ctr">
            <a:solidFill>
              <a:schemeClr val="tx1"/>
            </a:solidFill>
            <a:prstDash val="dash"/>
            <a:round/>
            <a:headEnd type="triangle" w="med" len="med"/>
            <a:tailEnd type="triangle" w="med" len="med"/>
          </a:ln>
          <a:effectLst/>
        </p:spPr>
      </p:cxnSp>
      <p:cxnSp>
        <p:nvCxnSpPr>
          <p:cNvPr id="297" name="Straight Connector 296">
            <a:extLst>
              <a:ext uri="{FF2B5EF4-FFF2-40B4-BE49-F238E27FC236}">
                <a16:creationId xmlns:a16="http://schemas.microsoft.com/office/drawing/2014/main" id="{2A29B589-2F7A-433A-B81E-403186348593}"/>
              </a:ext>
            </a:extLst>
          </p:cNvPr>
          <p:cNvCxnSpPr>
            <a:cxnSpLocks/>
          </p:cNvCxnSpPr>
          <p:nvPr/>
        </p:nvCxnSpPr>
        <p:spPr>
          <a:xfrm flipV="1">
            <a:off x="8897747" y="5238148"/>
            <a:ext cx="0" cy="367361"/>
          </a:xfrm>
          <a:prstGeom prst="line">
            <a:avLst/>
          </a:prstGeom>
          <a:noFill/>
          <a:ln w="9525" cap="flat" cmpd="sng" algn="ctr">
            <a:solidFill>
              <a:schemeClr val="tx1"/>
            </a:solidFill>
            <a:prstDash val="dash"/>
            <a:round/>
            <a:headEnd type="triangle" w="med" len="med"/>
            <a:tailEnd type="triangle" w="med" len="med"/>
          </a:ln>
          <a:effectLst/>
        </p:spPr>
      </p:cxnSp>
      <p:cxnSp>
        <p:nvCxnSpPr>
          <p:cNvPr id="298" name="Straight Connector 297">
            <a:extLst>
              <a:ext uri="{FF2B5EF4-FFF2-40B4-BE49-F238E27FC236}">
                <a16:creationId xmlns:a16="http://schemas.microsoft.com/office/drawing/2014/main" id="{401942AF-A011-4BE7-8D5B-44AABA67742C}"/>
              </a:ext>
            </a:extLst>
          </p:cNvPr>
          <p:cNvCxnSpPr>
            <a:cxnSpLocks/>
            <a:stCxn id="282" idx="2"/>
          </p:cNvCxnSpPr>
          <p:nvPr/>
        </p:nvCxnSpPr>
        <p:spPr>
          <a:xfrm>
            <a:off x="5056281" y="3098102"/>
            <a:ext cx="0" cy="209468"/>
          </a:xfrm>
          <a:prstGeom prst="line">
            <a:avLst/>
          </a:prstGeom>
          <a:noFill/>
          <a:ln w="9525" cap="flat" cmpd="sng" algn="ctr">
            <a:solidFill>
              <a:schemeClr val="tx1"/>
            </a:solidFill>
            <a:prstDash val="dash"/>
            <a:round/>
            <a:headEnd type="triangle" w="med" len="med"/>
            <a:tailEnd type="triangle" w="med" len="med"/>
          </a:ln>
          <a:effectLst/>
        </p:spPr>
      </p:cxnSp>
      <p:cxnSp>
        <p:nvCxnSpPr>
          <p:cNvPr id="299" name="Straight Connector 298">
            <a:extLst>
              <a:ext uri="{FF2B5EF4-FFF2-40B4-BE49-F238E27FC236}">
                <a16:creationId xmlns:a16="http://schemas.microsoft.com/office/drawing/2014/main" id="{7FE345AE-7DA1-4085-8B73-940FE0239834}"/>
              </a:ext>
            </a:extLst>
          </p:cNvPr>
          <p:cNvCxnSpPr>
            <a:cxnSpLocks/>
            <a:stCxn id="286" idx="2"/>
            <a:endCxn id="282" idx="0"/>
          </p:cNvCxnSpPr>
          <p:nvPr/>
        </p:nvCxnSpPr>
        <p:spPr>
          <a:xfrm flipH="1">
            <a:off x="5056281" y="2287491"/>
            <a:ext cx="598799" cy="225836"/>
          </a:xfrm>
          <a:prstGeom prst="line">
            <a:avLst/>
          </a:prstGeom>
          <a:noFill/>
          <a:ln w="9525" cap="flat" cmpd="sng" algn="ctr">
            <a:solidFill>
              <a:schemeClr val="tx1"/>
            </a:solidFill>
            <a:prstDash val="dash"/>
            <a:round/>
            <a:headEnd type="triangle" w="med" len="med"/>
            <a:tailEnd type="triangle" w="med" len="med"/>
          </a:ln>
          <a:effectLst/>
        </p:spPr>
      </p:cxnSp>
      <p:cxnSp>
        <p:nvCxnSpPr>
          <p:cNvPr id="300" name="Straight Connector 299">
            <a:extLst>
              <a:ext uri="{FF2B5EF4-FFF2-40B4-BE49-F238E27FC236}">
                <a16:creationId xmlns:a16="http://schemas.microsoft.com/office/drawing/2014/main" id="{379CAE09-86B2-42E2-909E-CDC4FFEA653F}"/>
              </a:ext>
            </a:extLst>
          </p:cNvPr>
          <p:cNvCxnSpPr>
            <a:cxnSpLocks/>
            <a:stCxn id="286" idx="2"/>
            <a:endCxn id="283" idx="0"/>
          </p:cNvCxnSpPr>
          <p:nvPr/>
        </p:nvCxnSpPr>
        <p:spPr>
          <a:xfrm>
            <a:off x="5655080" y="2287491"/>
            <a:ext cx="1084016" cy="242806"/>
          </a:xfrm>
          <a:prstGeom prst="line">
            <a:avLst/>
          </a:prstGeom>
          <a:noFill/>
          <a:ln w="9525" cap="flat" cmpd="sng" algn="ctr">
            <a:solidFill>
              <a:schemeClr val="tx1"/>
            </a:solidFill>
            <a:prstDash val="dash"/>
            <a:round/>
            <a:headEnd type="triangle" w="med" len="med"/>
            <a:tailEnd type="triangle" w="med" len="med"/>
          </a:ln>
          <a:effectLst/>
        </p:spPr>
      </p:cxnSp>
      <p:sp>
        <p:nvSpPr>
          <p:cNvPr id="301" name="Rectangle 300">
            <a:extLst>
              <a:ext uri="{FF2B5EF4-FFF2-40B4-BE49-F238E27FC236}">
                <a16:creationId xmlns:a16="http://schemas.microsoft.com/office/drawing/2014/main" id="{9EC4C494-A171-4323-96F5-115EF1F38D33}"/>
              </a:ext>
            </a:extLst>
          </p:cNvPr>
          <p:cNvSpPr/>
          <p:nvPr/>
        </p:nvSpPr>
        <p:spPr>
          <a:xfrm>
            <a:off x="7730875" y="359626"/>
            <a:ext cx="634389" cy="369332"/>
          </a:xfrm>
          <a:prstGeom prst="rect">
            <a:avLst/>
          </a:prstGeom>
        </p:spPr>
        <p:txBody>
          <a:bodyPr wrap="square">
            <a:spAutoFit/>
          </a:bodyPr>
          <a:lstStyle/>
          <a:p>
            <a:pPr algn="ctr"/>
            <a:r>
              <a:rPr lang="en-US" dirty="0"/>
              <a:t>User</a:t>
            </a:r>
          </a:p>
        </p:txBody>
      </p:sp>
      <p:cxnSp>
        <p:nvCxnSpPr>
          <p:cNvPr id="313" name="Straight Connector 312">
            <a:extLst>
              <a:ext uri="{FF2B5EF4-FFF2-40B4-BE49-F238E27FC236}">
                <a16:creationId xmlns:a16="http://schemas.microsoft.com/office/drawing/2014/main" id="{1A57DB23-3C39-4B00-A4A9-90A48C2161C7}"/>
              </a:ext>
            </a:extLst>
          </p:cNvPr>
          <p:cNvCxnSpPr>
            <a:cxnSpLocks/>
          </p:cNvCxnSpPr>
          <p:nvPr/>
        </p:nvCxnSpPr>
        <p:spPr>
          <a:xfrm flipH="1">
            <a:off x="5607370" y="1538755"/>
            <a:ext cx="1409326" cy="338640"/>
          </a:xfrm>
          <a:prstGeom prst="line">
            <a:avLst/>
          </a:prstGeom>
          <a:noFill/>
          <a:ln w="9525" cap="flat" cmpd="sng" algn="ctr">
            <a:solidFill>
              <a:schemeClr val="tx1"/>
            </a:solidFill>
            <a:prstDash val="dash"/>
            <a:round/>
            <a:headEnd type="triangle" w="med" len="med"/>
            <a:tailEnd type="triangle" w="med" len="med"/>
          </a:ln>
          <a:effectLst/>
        </p:spPr>
      </p:cxnSp>
      <p:cxnSp>
        <p:nvCxnSpPr>
          <p:cNvPr id="319" name="Straight Connector 318">
            <a:extLst>
              <a:ext uri="{FF2B5EF4-FFF2-40B4-BE49-F238E27FC236}">
                <a16:creationId xmlns:a16="http://schemas.microsoft.com/office/drawing/2014/main" id="{AFEE12D5-6B67-42CF-A47A-82ED7FBC2FD5}"/>
              </a:ext>
            </a:extLst>
          </p:cNvPr>
          <p:cNvCxnSpPr>
            <a:cxnSpLocks/>
          </p:cNvCxnSpPr>
          <p:nvPr/>
        </p:nvCxnSpPr>
        <p:spPr>
          <a:xfrm>
            <a:off x="7914199" y="1564494"/>
            <a:ext cx="779900" cy="316133"/>
          </a:xfrm>
          <a:prstGeom prst="line">
            <a:avLst/>
          </a:prstGeom>
          <a:noFill/>
          <a:ln w="9525" cap="flat" cmpd="sng" algn="ctr">
            <a:solidFill>
              <a:schemeClr val="tx1"/>
            </a:solidFill>
            <a:prstDash val="dash"/>
            <a:round/>
            <a:headEnd type="triangle" w="med" len="med"/>
            <a:tailEnd type="triangle" w="med" len="med"/>
          </a:ln>
          <a:effectLst/>
        </p:spPr>
      </p:cxnSp>
      <p:grpSp>
        <p:nvGrpSpPr>
          <p:cNvPr id="320" name="Group 319">
            <a:extLst>
              <a:ext uri="{FF2B5EF4-FFF2-40B4-BE49-F238E27FC236}">
                <a16:creationId xmlns:a16="http://schemas.microsoft.com/office/drawing/2014/main" id="{DA3758AF-DE0F-4385-81F9-D2C40B809E48}"/>
              </a:ext>
            </a:extLst>
          </p:cNvPr>
          <p:cNvGrpSpPr/>
          <p:nvPr/>
        </p:nvGrpSpPr>
        <p:grpSpPr>
          <a:xfrm>
            <a:off x="9840769" y="3469603"/>
            <a:ext cx="2225616" cy="796951"/>
            <a:chOff x="3777489" y="3020206"/>
            <a:chExt cx="4773084" cy="1655064"/>
          </a:xfrm>
        </p:grpSpPr>
        <p:grpSp>
          <p:nvGrpSpPr>
            <p:cNvPr id="321" name="Group 320">
              <a:extLst>
                <a:ext uri="{FF2B5EF4-FFF2-40B4-BE49-F238E27FC236}">
                  <a16:creationId xmlns:a16="http://schemas.microsoft.com/office/drawing/2014/main" id="{A7EEA3B7-8803-4E5E-A490-D28DDA9678CE}"/>
                </a:ext>
              </a:extLst>
            </p:cNvPr>
            <p:cNvGrpSpPr/>
            <p:nvPr/>
          </p:nvGrpSpPr>
          <p:grpSpPr>
            <a:xfrm>
              <a:off x="3777489" y="3020206"/>
              <a:ext cx="4773084" cy="1655064"/>
              <a:chOff x="3895725" y="2777067"/>
              <a:chExt cx="4773084" cy="1659466"/>
            </a:xfrm>
          </p:grpSpPr>
          <p:sp>
            <p:nvSpPr>
              <p:cNvPr id="323" name="Can 304">
                <a:extLst>
                  <a:ext uri="{FF2B5EF4-FFF2-40B4-BE49-F238E27FC236}">
                    <a16:creationId xmlns:a16="http://schemas.microsoft.com/office/drawing/2014/main" id="{389A867E-FB41-452F-8A01-F159F6B1A64E}"/>
                  </a:ext>
                </a:extLst>
              </p:cNvPr>
              <p:cNvSpPr/>
              <p:nvPr/>
            </p:nvSpPr>
            <p:spPr>
              <a:xfrm>
                <a:off x="4114799" y="2794000"/>
                <a:ext cx="4351867" cy="1642533"/>
              </a:xfrm>
              <a:prstGeom prst="can">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4" name="Group 323">
                <a:extLst>
                  <a:ext uri="{FF2B5EF4-FFF2-40B4-BE49-F238E27FC236}">
                    <a16:creationId xmlns:a16="http://schemas.microsoft.com/office/drawing/2014/main" id="{5BC2DD0F-36A3-4E85-9FA2-A2EA0C5D52CE}"/>
                  </a:ext>
                </a:extLst>
              </p:cNvPr>
              <p:cNvGrpSpPr/>
              <p:nvPr/>
            </p:nvGrpSpPr>
            <p:grpSpPr>
              <a:xfrm>
                <a:off x="3895725" y="2777067"/>
                <a:ext cx="4773084" cy="914400"/>
                <a:chOff x="3337983" y="1113331"/>
                <a:chExt cx="5516034" cy="5516034"/>
              </a:xfrm>
            </p:grpSpPr>
            <p:pic>
              <p:nvPicPr>
                <p:cNvPr id="325" name="Picture 2">
                  <a:extLst>
                    <a:ext uri="{FF2B5EF4-FFF2-40B4-BE49-F238E27FC236}">
                      <a16:creationId xmlns:a16="http://schemas.microsoft.com/office/drawing/2014/main" id="{68CBE085-F8D9-47C7-BBA2-33C966F44B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7983" y="1113331"/>
                  <a:ext cx="5516034" cy="5516034"/>
                </a:xfrm>
                <a:prstGeom prst="rect">
                  <a:avLst/>
                </a:prstGeom>
                <a:noFill/>
                <a:extLst>
                  <a:ext uri="{909E8E84-426E-40DD-AFC4-6F175D3DCCD1}">
                    <a14:hiddenFill xmlns:a14="http://schemas.microsoft.com/office/drawing/2010/main">
                      <a:solidFill>
                        <a:srgbClr val="FFFFFF"/>
                      </a:solidFill>
                    </a14:hiddenFill>
                  </a:ext>
                </a:extLst>
              </p:spPr>
            </p:pic>
            <p:pic>
              <p:nvPicPr>
                <p:cNvPr id="326" name="Picture 325">
                  <a:extLst>
                    <a:ext uri="{FF2B5EF4-FFF2-40B4-BE49-F238E27FC236}">
                      <a16:creationId xmlns:a16="http://schemas.microsoft.com/office/drawing/2014/main" id="{B7885C63-D626-4463-8E12-27FE90BC7125}"/>
                    </a:ext>
                  </a:extLst>
                </p:cNvPr>
                <p:cNvPicPr>
                  <a:picLocks noChangeAspect="1"/>
                </p:cNvPicPr>
                <p:nvPr/>
              </p:nvPicPr>
              <p:blipFill>
                <a:blip r:embed="rId9"/>
                <a:stretch>
                  <a:fillRect/>
                </a:stretch>
              </p:blipFill>
              <p:spPr>
                <a:xfrm>
                  <a:off x="5759578" y="3514719"/>
                  <a:ext cx="672844" cy="741303"/>
                </a:xfrm>
                <a:prstGeom prst="rect">
                  <a:avLst/>
                </a:prstGeom>
                <a:solidFill>
                  <a:schemeClr val="bg1">
                    <a:lumMod val="85000"/>
                  </a:schemeClr>
                </a:solidFill>
              </p:spPr>
            </p:pic>
          </p:grpSp>
        </p:grpSp>
        <p:sp>
          <p:nvSpPr>
            <p:cNvPr id="322" name="Rectangle 321">
              <a:extLst>
                <a:ext uri="{FF2B5EF4-FFF2-40B4-BE49-F238E27FC236}">
                  <a16:creationId xmlns:a16="http://schemas.microsoft.com/office/drawing/2014/main" id="{12A1B3C9-FB10-48EF-A530-B4DFFFA56220}"/>
                </a:ext>
              </a:extLst>
            </p:cNvPr>
            <p:cNvSpPr/>
            <p:nvPr/>
          </p:nvSpPr>
          <p:spPr>
            <a:xfrm>
              <a:off x="4097636" y="3691551"/>
              <a:ext cx="4229935" cy="586461"/>
            </a:xfrm>
            <a:prstGeom prst="rect">
              <a:avLst/>
            </a:prstGeom>
          </p:spPr>
          <p:txBody>
            <a:bodyPr wrap="none">
              <a:prstTxWarp prst="textArchDown">
                <a:avLst>
                  <a:gd name="adj" fmla="val 164591"/>
                </a:avLst>
              </a:prstTxWarp>
              <a:spAutoFit/>
            </a:bodyPr>
            <a:lstStyle/>
            <a:p>
              <a:pPr algn="ctr"/>
              <a:r>
                <a:rPr lang="en-US" sz="2400" b="1" i="1" dirty="0"/>
                <a:t>NSG Central</a:t>
              </a:r>
            </a:p>
          </p:txBody>
        </p:sp>
      </p:grpSp>
      <p:grpSp>
        <p:nvGrpSpPr>
          <p:cNvPr id="327" name="Group 326">
            <a:extLst>
              <a:ext uri="{FF2B5EF4-FFF2-40B4-BE49-F238E27FC236}">
                <a16:creationId xmlns:a16="http://schemas.microsoft.com/office/drawing/2014/main" id="{5F9E0F1D-DDD2-42D9-BBFD-4E6892E6F403}"/>
              </a:ext>
            </a:extLst>
          </p:cNvPr>
          <p:cNvGrpSpPr/>
          <p:nvPr/>
        </p:nvGrpSpPr>
        <p:grpSpPr>
          <a:xfrm>
            <a:off x="7983431" y="3775883"/>
            <a:ext cx="450925" cy="470794"/>
            <a:chOff x="2143702" y="3581869"/>
            <a:chExt cx="450925" cy="470794"/>
          </a:xfrm>
        </p:grpSpPr>
        <p:sp>
          <p:nvSpPr>
            <p:cNvPr id="328" name="Oval 327">
              <a:extLst>
                <a:ext uri="{FF2B5EF4-FFF2-40B4-BE49-F238E27FC236}">
                  <a16:creationId xmlns:a16="http://schemas.microsoft.com/office/drawing/2014/main" id="{B246AC45-486A-41B4-8E71-4502CDDD99B6}"/>
                </a:ext>
              </a:extLst>
            </p:cNvPr>
            <p:cNvSpPr/>
            <p:nvPr/>
          </p:nvSpPr>
          <p:spPr>
            <a:xfrm>
              <a:off x="2143702" y="3581869"/>
              <a:ext cx="450925" cy="4707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29" name="Picture 328">
              <a:extLst>
                <a:ext uri="{FF2B5EF4-FFF2-40B4-BE49-F238E27FC236}">
                  <a16:creationId xmlns:a16="http://schemas.microsoft.com/office/drawing/2014/main" id="{A3867CEC-6AFC-4719-B303-D7B3564C2EAD}"/>
                </a:ext>
              </a:extLst>
            </p:cNvPr>
            <p:cNvPicPr>
              <a:picLocks noChangeAspect="1"/>
            </p:cNvPicPr>
            <p:nvPr/>
          </p:nvPicPr>
          <p:blipFill>
            <a:blip r:embed="rId11">
              <a:duotone>
                <a:schemeClr val="accent4">
                  <a:shade val="45000"/>
                  <a:satMod val="135000"/>
                </a:schemeClr>
                <a:prstClr val="white"/>
              </a:duotone>
            </a:blip>
            <a:stretch>
              <a:fillRect/>
            </a:stretch>
          </p:blipFill>
          <p:spPr>
            <a:xfrm>
              <a:off x="2207204" y="3654426"/>
              <a:ext cx="318331" cy="318331"/>
            </a:xfrm>
            <a:prstGeom prst="rect">
              <a:avLst/>
            </a:prstGeom>
          </p:spPr>
        </p:pic>
      </p:grpSp>
      <p:cxnSp>
        <p:nvCxnSpPr>
          <p:cNvPr id="330" name="Straight Connector 329">
            <a:extLst>
              <a:ext uri="{FF2B5EF4-FFF2-40B4-BE49-F238E27FC236}">
                <a16:creationId xmlns:a16="http://schemas.microsoft.com/office/drawing/2014/main" id="{BE5977BF-509C-4113-AE84-33738A0746AD}"/>
              </a:ext>
            </a:extLst>
          </p:cNvPr>
          <p:cNvCxnSpPr>
            <a:cxnSpLocks/>
          </p:cNvCxnSpPr>
          <p:nvPr/>
        </p:nvCxnSpPr>
        <p:spPr>
          <a:xfrm flipH="1" flipV="1">
            <a:off x="8195805" y="4266554"/>
            <a:ext cx="5340" cy="261685"/>
          </a:xfrm>
          <a:prstGeom prst="line">
            <a:avLst/>
          </a:prstGeom>
          <a:noFill/>
          <a:ln w="9525" cap="flat" cmpd="sng" algn="ctr">
            <a:solidFill>
              <a:schemeClr val="tx1"/>
            </a:solidFill>
            <a:prstDash val="dash"/>
            <a:round/>
            <a:headEnd type="triangle" w="med" len="med"/>
            <a:tailEnd type="triangle" w="med" len="med"/>
          </a:ln>
          <a:effectLst/>
        </p:spPr>
      </p:cxnSp>
      <p:sp>
        <p:nvSpPr>
          <p:cNvPr id="331" name="Rectangle 330">
            <a:extLst>
              <a:ext uri="{FF2B5EF4-FFF2-40B4-BE49-F238E27FC236}">
                <a16:creationId xmlns:a16="http://schemas.microsoft.com/office/drawing/2014/main" id="{E939A79A-CEAA-43A8-B567-9C22ADB6E897}"/>
              </a:ext>
            </a:extLst>
          </p:cNvPr>
          <p:cNvSpPr/>
          <p:nvPr/>
        </p:nvSpPr>
        <p:spPr>
          <a:xfrm>
            <a:off x="8286133" y="3870441"/>
            <a:ext cx="929378" cy="307777"/>
          </a:xfrm>
          <a:prstGeom prst="rect">
            <a:avLst/>
          </a:prstGeom>
        </p:spPr>
        <p:txBody>
          <a:bodyPr wrap="square">
            <a:spAutoFit/>
          </a:bodyPr>
          <a:lstStyle/>
          <a:p>
            <a:pPr algn="ctr"/>
            <a:r>
              <a:rPr lang="en-US" sz="1400" b="1" dirty="0">
                <a:solidFill>
                  <a:schemeClr val="tx2">
                    <a:lumMod val="60000"/>
                    <a:lumOff val="40000"/>
                  </a:schemeClr>
                </a:solidFill>
              </a:rPr>
              <a:t>(status)</a:t>
            </a:r>
          </a:p>
        </p:txBody>
      </p:sp>
      <p:pic>
        <p:nvPicPr>
          <p:cNvPr id="332" name="Picture 331" descr="Screen Shot 2019-04-18 at 5.18.02 PM.png">
            <a:extLst>
              <a:ext uri="{FF2B5EF4-FFF2-40B4-BE49-F238E27FC236}">
                <a16:creationId xmlns:a16="http://schemas.microsoft.com/office/drawing/2014/main" id="{79689B2C-969E-4503-BE46-3E5034046048}"/>
              </a:ext>
            </a:extLst>
          </p:cNvPr>
          <p:cNvPicPr>
            <a:picLocks noChangeAspect="1"/>
          </p:cNvPicPr>
          <p:nvPr/>
        </p:nvPicPr>
        <p:blipFill>
          <a:blip r:embed="rId12"/>
          <a:stretch>
            <a:fillRect/>
          </a:stretch>
        </p:blipFill>
        <p:spPr>
          <a:xfrm>
            <a:off x="10099973" y="1374791"/>
            <a:ext cx="1633887" cy="1510483"/>
          </a:xfrm>
          <a:prstGeom prst="rect">
            <a:avLst/>
          </a:prstGeom>
        </p:spPr>
      </p:pic>
      <p:sp>
        <p:nvSpPr>
          <p:cNvPr id="333" name="Rectangle 332">
            <a:extLst>
              <a:ext uri="{FF2B5EF4-FFF2-40B4-BE49-F238E27FC236}">
                <a16:creationId xmlns:a16="http://schemas.microsoft.com/office/drawing/2014/main" id="{035F6022-C6AE-492B-B44D-721A9714781F}"/>
              </a:ext>
            </a:extLst>
          </p:cNvPr>
          <p:cNvSpPr/>
          <p:nvPr/>
        </p:nvSpPr>
        <p:spPr>
          <a:xfrm>
            <a:off x="10538194" y="2700608"/>
            <a:ext cx="850978" cy="369332"/>
          </a:xfrm>
          <a:prstGeom prst="rect">
            <a:avLst/>
          </a:prstGeom>
        </p:spPr>
        <p:txBody>
          <a:bodyPr wrap="square">
            <a:spAutoFit/>
          </a:bodyPr>
          <a:lstStyle/>
          <a:p>
            <a:pPr algn="ctr"/>
            <a:r>
              <a:rPr lang="en-US" b="1" dirty="0" err="1"/>
              <a:t>NSGer</a:t>
            </a:r>
            <a:endParaRPr lang="en-US" b="1" dirty="0"/>
          </a:p>
        </p:txBody>
      </p:sp>
      <p:cxnSp>
        <p:nvCxnSpPr>
          <p:cNvPr id="334" name="Straight Connector 333">
            <a:extLst>
              <a:ext uri="{FF2B5EF4-FFF2-40B4-BE49-F238E27FC236}">
                <a16:creationId xmlns:a16="http://schemas.microsoft.com/office/drawing/2014/main" id="{8DC531D4-DA9D-48ED-A0B4-E9CE0A822CC3}"/>
              </a:ext>
            </a:extLst>
          </p:cNvPr>
          <p:cNvCxnSpPr>
            <a:cxnSpLocks/>
            <a:stCxn id="333" idx="2"/>
            <a:endCxn id="257" idx="0"/>
          </p:cNvCxnSpPr>
          <p:nvPr/>
        </p:nvCxnSpPr>
        <p:spPr>
          <a:xfrm>
            <a:off x="10963683" y="3069940"/>
            <a:ext cx="0" cy="248580"/>
          </a:xfrm>
          <a:prstGeom prst="line">
            <a:avLst/>
          </a:prstGeom>
          <a:noFill/>
          <a:ln w="9525" cap="flat" cmpd="sng" algn="ctr">
            <a:solidFill>
              <a:schemeClr val="tx1"/>
            </a:solidFill>
            <a:prstDash val="dash"/>
            <a:round/>
            <a:headEnd type="triangle" w="med" len="med"/>
            <a:tailEnd type="triangle" w="med" len="med"/>
          </a:ln>
          <a:effectLst/>
        </p:spPr>
      </p:cxnSp>
      <p:pic>
        <p:nvPicPr>
          <p:cNvPr id="335" name="Graphic 334">
            <a:extLst>
              <a:ext uri="{FF2B5EF4-FFF2-40B4-BE49-F238E27FC236}">
                <a16:creationId xmlns:a16="http://schemas.microsoft.com/office/drawing/2014/main" id="{FF6B2E98-28ED-4769-87EE-8E5CA25E6B3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361767" y="5494301"/>
            <a:ext cx="685800" cy="685800"/>
          </a:xfrm>
          <a:prstGeom prst="rect">
            <a:avLst/>
          </a:prstGeom>
        </p:spPr>
      </p:pic>
      <p:pic>
        <p:nvPicPr>
          <p:cNvPr id="336" name="Graphic 335">
            <a:extLst>
              <a:ext uri="{FF2B5EF4-FFF2-40B4-BE49-F238E27FC236}">
                <a16:creationId xmlns:a16="http://schemas.microsoft.com/office/drawing/2014/main" id="{0C1462AB-1481-46B2-93DE-D2F1791A1668}"/>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923866" y="5469732"/>
            <a:ext cx="685800" cy="685800"/>
          </a:xfrm>
          <a:prstGeom prst="rect">
            <a:avLst/>
          </a:prstGeom>
        </p:spPr>
      </p:pic>
      <p:pic>
        <p:nvPicPr>
          <p:cNvPr id="337" name="Graphic 336">
            <a:extLst>
              <a:ext uri="{FF2B5EF4-FFF2-40B4-BE49-F238E27FC236}">
                <a16:creationId xmlns:a16="http://schemas.microsoft.com/office/drawing/2014/main" id="{3D80A0A4-F9B5-4676-A98F-FBA6808B733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454141" y="5421828"/>
            <a:ext cx="685800" cy="685800"/>
          </a:xfrm>
          <a:prstGeom prst="rect">
            <a:avLst/>
          </a:prstGeom>
        </p:spPr>
      </p:pic>
      <p:pic>
        <p:nvPicPr>
          <p:cNvPr id="338" name="Graphic 337">
            <a:extLst>
              <a:ext uri="{FF2B5EF4-FFF2-40B4-BE49-F238E27FC236}">
                <a16:creationId xmlns:a16="http://schemas.microsoft.com/office/drawing/2014/main" id="{82F705CC-195C-48C7-A570-4F6F6CA999D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2919112" y="5494301"/>
            <a:ext cx="685800" cy="685800"/>
          </a:xfrm>
          <a:prstGeom prst="rect">
            <a:avLst/>
          </a:prstGeom>
        </p:spPr>
      </p:pic>
      <p:pic>
        <p:nvPicPr>
          <p:cNvPr id="339" name="Graphic 338">
            <a:extLst>
              <a:ext uri="{FF2B5EF4-FFF2-40B4-BE49-F238E27FC236}">
                <a16:creationId xmlns:a16="http://schemas.microsoft.com/office/drawing/2014/main" id="{77D62F0A-DBDC-4A6E-BF52-F0C1D3B59BC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890050" y="5449940"/>
            <a:ext cx="685800" cy="685800"/>
          </a:xfrm>
          <a:prstGeom prst="rect">
            <a:avLst/>
          </a:prstGeom>
        </p:spPr>
      </p:pic>
    </p:spTree>
    <p:extLst>
      <p:ext uri="{BB962C8B-B14F-4D97-AF65-F5344CB8AC3E}">
        <p14:creationId xmlns:p14="http://schemas.microsoft.com/office/powerpoint/2010/main" val="1358995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 name="Graphic 234">
            <a:extLst>
              <a:ext uri="{FF2B5EF4-FFF2-40B4-BE49-F238E27FC236}">
                <a16:creationId xmlns:a16="http://schemas.microsoft.com/office/drawing/2014/main" id="{18B7DA25-775B-4236-B7C2-5FC5E568B2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61966" y="841449"/>
            <a:ext cx="5967361" cy="5495342"/>
          </a:xfrm>
          <a:prstGeom prst="rect">
            <a:avLst/>
          </a:prstGeom>
        </p:spPr>
      </p:pic>
      <p:pic>
        <p:nvPicPr>
          <p:cNvPr id="251" name="Graphic 250">
            <a:extLst>
              <a:ext uri="{FF2B5EF4-FFF2-40B4-BE49-F238E27FC236}">
                <a16:creationId xmlns:a16="http://schemas.microsoft.com/office/drawing/2014/main" id="{33740212-BC18-4D07-B6DD-54E3C2102306}"/>
              </a:ext>
            </a:extLst>
          </p:cNvPr>
          <p:cNvPicPr>
            <a:picLocks noChangeAspect="1"/>
          </p:cNvPicPr>
          <p:nvPr/>
        </p:nvPicPr>
        <p:blipFill rotWithShape="1">
          <a:blip>
            <a:extLst>
              <a:ext uri="{96DAC541-7B7A-43D3-8B79-37D633B846F1}">
                <asvg:svgBlip xmlns:asvg="http://schemas.microsoft.com/office/drawing/2016/SVG/main" r:embed="rId4"/>
              </a:ext>
            </a:extLst>
          </a:blip>
          <a:srcRect l="52134" t="19054" r="36343" b="18021"/>
          <a:stretch/>
        </p:blipFill>
        <p:spPr>
          <a:xfrm flipV="1">
            <a:off x="505847" y="5332395"/>
            <a:ext cx="431354" cy="536480"/>
          </a:xfrm>
          <a:prstGeom prst="rect">
            <a:avLst/>
          </a:prstGeom>
        </p:spPr>
      </p:pic>
      <p:pic>
        <p:nvPicPr>
          <p:cNvPr id="252" name="Graphic 251">
            <a:extLst>
              <a:ext uri="{FF2B5EF4-FFF2-40B4-BE49-F238E27FC236}">
                <a16:creationId xmlns:a16="http://schemas.microsoft.com/office/drawing/2014/main" id="{0A951329-1313-4A3B-A4E9-CAD23274E607}"/>
              </a:ext>
            </a:extLst>
          </p:cNvPr>
          <p:cNvPicPr>
            <a:picLocks noChangeAspect="1"/>
          </p:cNvPicPr>
          <p:nvPr/>
        </p:nvPicPr>
        <p:blipFill rotWithShape="1">
          <a:blip>
            <a:extLst>
              <a:ext uri="{96DAC541-7B7A-43D3-8B79-37D633B846F1}">
                <asvg:svgBlip xmlns:asvg="http://schemas.microsoft.com/office/drawing/2016/SVG/main" r:embed="rId4"/>
              </a:ext>
            </a:extLst>
          </a:blip>
          <a:srcRect l="68372" t="20051" r="20105" b="17024"/>
          <a:stretch/>
        </p:blipFill>
        <p:spPr>
          <a:xfrm flipV="1">
            <a:off x="505847" y="4294459"/>
            <a:ext cx="431354" cy="536480"/>
          </a:xfrm>
          <a:prstGeom prst="rect">
            <a:avLst/>
          </a:prstGeom>
        </p:spPr>
      </p:pic>
      <p:pic>
        <p:nvPicPr>
          <p:cNvPr id="256" name="Graphic 255">
            <a:extLst>
              <a:ext uri="{FF2B5EF4-FFF2-40B4-BE49-F238E27FC236}">
                <a16:creationId xmlns:a16="http://schemas.microsoft.com/office/drawing/2014/main" id="{917D4FFE-1F20-4C02-B7B7-6BFDEADDA3FC}"/>
              </a:ext>
            </a:extLst>
          </p:cNvPr>
          <p:cNvPicPr>
            <a:picLocks noChangeAspect="1"/>
          </p:cNvPicPr>
          <p:nvPr/>
        </p:nvPicPr>
        <p:blipFill rotWithShape="1">
          <a:blip>
            <a:extLst>
              <a:ext uri="{96DAC541-7B7A-43D3-8B79-37D633B846F1}">
                <asvg:svgBlip xmlns:asvg="http://schemas.microsoft.com/office/drawing/2016/SVG/main" r:embed="rId4"/>
              </a:ext>
            </a:extLst>
          </a:blip>
          <a:srcRect l="35479" t="22101" r="52998" b="14974"/>
          <a:stretch/>
        </p:blipFill>
        <p:spPr>
          <a:xfrm flipV="1">
            <a:off x="520342" y="3304975"/>
            <a:ext cx="431354" cy="536480"/>
          </a:xfrm>
          <a:prstGeom prst="rect">
            <a:avLst/>
          </a:prstGeom>
        </p:spPr>
      </p:pic>
      <p:pic>
        <p:nvPicPr>
          <p:cNvPr id="258" name="Graphic 257">
            <a:extLst>
              <a:ext uri="{FF2B5EF4-FFF2-40B4-BE49-F238E27FC236}">
                <a16:creationId xmlns:a16="http://schemas.microsoft.com/office/drawing/2014/main" id="{8A0D1394-78CC-4A0F-88DC-5CEE35E7FD1E}"/>
              </a:ext>
            </a:extLst>
          </p:cNvPr>
          <p:cNvPicPr>
            <a:picLocks noChangeAspect="1"/>
          </p:cNvPicPr>
          <p:nvPr/>
        </p:nvPicPr>
        <p:blipFill rotWithShape="1">
          <a:blip>
            <a:extLst>
              <a:ext uri="{96DAC541-7B7A-43D3-8B79-37D633B846F1}">
                <asvg:svgBlip xmlns:asvg="http://schemas.microsoft.com/office/drawing/2016/SVG/main" r:embed="rId4"/>
              </a:ext>
            </a:extLst>
          </a:blip>
          <a:srcRect l="85109" t="21554" r="4192" b="15520"/>
          <a:stretch/>
        </p:blipFill>
        <p:spPr>
          <a:xfrm flipV="1">
            <a:off x="489591" y="2492507"/>
            <a:ext cx="431354" cy="536480"/>
          </a:xfrm>
          <a:prstGeom prst="rect">
            <a:avLst/>
          </a:prstGeom>
        </p:spPr>
      </p:pic>
      <p:pic>
        <p:nvPicPr>
          <p:cNvPr id="259" name="Graphic 258">
            <a:extLst>
              <a:ext uri="{FF2B5EF4-FFF2-40B4-BE49-F238E27FC236}">
                <a16:creationId xmlns:a16="http://schemas.microsoft.com/office/drawing/2014/main" id="{C6724B28-993A-4F88-8480-0DFF5DEACD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2143" y="-1259998"/>
            <a:ext cx="5100839" cy="3604513"/>
          </a:xfrm>
          <a:prstGeom prst="rect">
            <a:avLst/>
          </a:prstGeom>
        </p:spPr>
      </p:pic>
      <p:sp>
        <p:nvSpPr>
          <p:cNvPr id="260" name="Title 6">
            <a:extLst>
              <a:ext uri="{FF2B5EF4-FFF2-40B4-BE49-F238E27FC236}">
                <a16:creationId xmlns:a16="http://schemas.microsoft.com/office/drawing/2014/main" id="{FC8FFA9F-4A97-45E1-B5CE-70CA7FB5DCF2}"/>
              </a:ext>
            </a:extLst>
          </p:cNvPr>
          <p:cNvSpPr>
            <a:spLocks noGrp="1"/>
          </p:cNvSpPr>
          <p:nvPr>
            <p:ph type="title"/>
          </p:nvPr>
        </p:nvSpPr>
        <p:spPr>
          <a:xfrm>
            <a:off x="3724417" y="257127"/>
            <a:ext cx="7248382" cy="624548"/>
          </a:xfrm>
        </p:spPr>
        <p:txBody>
          <a:bodyPr/>
          <a:lstStyle/>
          <a:p>
            <a:r>
              <a:rPr lang="en-US" b="1" dirty="0">
                <a:solidFill>
                  <a:srgbClr val="16254C"/>
                </a:solidFill>
                <a:cs typeface="Arial" panose="020B0604020202020204" pitchFamily="34" charset="0"/>
              </a:rPr>
              <a:t>How use over time grows</a:t>
            </a:r>
          </a:p>
        </p:txBody>
      </p:sp>
      <p:sp>
        <p:nvSpPr>
          <p:cNvPr id="269" name="Rectangle 268">
            <a:extLst>
              <a:ext uri="{FF2B5EF4-FFF2-40B4-BE49-F238E27FC236}">
                <a16:creationId xmlns:a16="http://schemas.microsoft.com/office/drawing/2014/main" id="{4570DF2A-58CB-464D-9FC8-69057FDE1EA2}"/>
              </a:ext>
            </a:extLst>
          </p:cNvPr>
          <p:cNvSpPr/>
          <p:nvPr/>
        </p:nvSpPr>
        <p:spPr>
          <a:xfrm>
            <a:off x="638208" y="1581124"/>
            <a:ext cx="747405" cy="369332"/>
          </a:xfrm>
          <a:prstGeom prst="rect">
            <a:avLst/>
          </a:prstGeom>
        </p:spPr>
        <p:txBody>
          <a:bodyPr wrap="square">
            <a:spAutoFit/>
          </a:bodyPr>
          <a:lstStyle/>
          <a:p>
            <a:r>
              <a:rPr lang="en-US" dirty="0"/>
              <a:t> </a:t>
            </a:r>
          </a:p>
        </p:txBody>
      </p:sp>
      <p:grpSp>
        <p:nvGrpSpPr>
          <p:cNvPr id="277" name="Group 276">
            <a:extLst>
              <a:ext uri="{FF2B5EF4-FFF2-40B4-BE49-F238E27FC236}">
                <a16:creationId xmlns:a16="http://schemas.microsoft.com/office/drawing/2014/main" id="{FDAD7DDC-0F31-491A-AFA5-D6643355E2C1}"/>
              </a:ext>
            </a:extLst>
          </p:cNvPr>
          <p:cNvGrpSpPr/>
          <p:nvPr/>
        </p:nvGrpSpPr>
        <p:grpSpPr>
          <a:xfrm>
            <a:off x="463656" y="1213135"/>
            <a:ext cx="5338531" cy="698548"/>
            <a:chOff x="580853" y="5149244"/>
            <a:chExt cx="5338531" cy="698548"/>
          </a:xfrm>
        </p:grpSpPr>
        <p:pic>
          <p:nvPicPr>
            <p:cNvPr id="280" name="Graphic 279">
              <a:extLst>
                <a:ext uri="{FF2B5EF4-FFF2-40B4-BE49-F238E27FC236}">
                  <a16:creationId xmlns:a16="http://schemas.microsoft.com/office/drawing/2014/main" id="{48234306-5C9C-4A4E-8D64-857E259CE9F8}"/>
                </a:ext>
              </a:extLst>
            </p:cNvPr>
            <p:cNvPicPr>
              <a:picLocks noChangeAspect="1"/>
            </p:cNvPicPr>
            <p:nvPr/>
          </p:nvPicPr>
          <p:blipFill rotWithShape="1">
            <a:blip>
              <a:extLst>
                <a:ext uri="{96DAC541-7B7A-43D3-8B79-37D633B846F1}">
                  <asvg:svgBlip xmlns:asvg="http://schemas.microsoft.com/office/drawing/2016/SVG/main" r:embed="rId4"/>
                </a:ext>
              </a:extLst>
            </a:blip>
            <a:srcRect l="1652" t="18750" r="84727" b="17010"/>
            <a:stretch/>
          </p:blipFill>
          <p:spPr>
            <a:xfrm flipV="1">
              <a:off x="580853" y="5149244"/>
              <a:ext cx="549149" cy="547704"/>
            </a:xfrm>
            <a:prstGeom prst="rect">
              <a:avLst/>
            </a:prstGeom>
          </p:spPr>
        </p:pic>
        <p:grpSp>
          <p:nvGrpSpPr>
            <p:cNvPr id="281" name="Group 280">
              <a:extLst>
                <a:ext uri="{FF2B5EF4-FFF2-40B4-BE49-F238E27FC236}">
                  <a16:creationId xmlns:a16="http://schemas.microsoft.com/office/drawing/2014/main" id="{E53CBDE7-D4C7-4321-8014-0545B84295C5}"/>
                </a:ext>
              </a:extLst>
            </p:cNvPr>
            <p:cNvGrpSpPr/>
            <p:nvPr/>
          </p:nvGrpSpPr>
          <p:grpSpPr>
            <a:xfrm>
              <a:off x="708750" y="5291868"/>
              <a:ext cx="5210634" cy="555924"/>
              <a:chOff x="1255735" y="4813241"/>
              <a:chExt cx="5210634" cy="555924"/>
            </a:xfrm>
          </p:grpSpPr>
          <p:sp>
            <p:nvSpPr>
              <p:cNvPr id="282" name="Rectangle 281">
                <a:extLst>
                  <a:ext uri="{FF2B5EF4-FFF2-40B4-BE49-F238E27FC236}">
                    <a16:creationId xmlns:a16="http://schemas.microsoft.com/office/drawing/2014/main" id="{B70F1394-91B8-4BDA-A4CA-428C8A95561D}"/>
                  </a:ext>
                </a:extLst>
              </p:cNvPr>
              <p:cNvSpPr/>
              <p:nvPr/>
            </p:nvSpPr>
            <p:spPr>
              <a:xfrm>
                <a:off x="1578457" y="4999833"/>
                <a:ext cx="4887912" cy="369332"/>
              </a:xfrm>
              <a:prstGeom prst="rect">
                <a:avLst/>
              </a:prstGeom>
            </p:spPr>
            <p:txBody>
              <a:bodyPr wrap="square">
                <a:spAutoFit/>
              </a:bodyPr>
              <a:lstStyle/>
              <a:p>
                <a:r>
                  <a:rPr lang="en-US" dirty="0"/>
                  <a:t>Automatic Device Discovery &amp; Network Mapping</a:t>
                </a:r>
              </a:p>
            </p:txBody>
          </p:sp>
          <p:sp>
            <p:nvSpPr>
              <p:cNvPr id="283" name="Oval 282">
                <a:extLst>
                  <a:ext uri="{FF2B5EF4-FFF2-40B4-BE49-F238E27FC236}">
                    <a16:creationId xmlns:a16="http://schemas.microsoft.com/office/drawing/2014/main" id="{1E8BD4B9-3F23-4307-8B62-2168453C9DDC}"/>
                  </a:ext>
                </a:extLst>
              </p:cNvPr>
              <p:cNvSpPr/>
              <p:nvPr/>
            </p:nvSpPr>
            <p:spPr>
              <a:xfrm>
                <a:off x="1255735" y="4813241"/>
                <a:ext cx="256985" cy="247216"/>
              </a:xfrm>
              <a:prstGeom prst="ellipse">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16254C"/>
                    </a:solidFill>
                    <a:effectLst>
                      <a:outerShdw blurRad="38100" dist="38100" dir="2700000" algn="tl">
                        <a:srgbClr val="000000">
                          <a:alpha val="43137"/>
                        </a:srgbClr>
                      </a:outerShdw>
                    </a:effectLst>
                  </a:rPr>
                  <a:t>1</a:t>
                </a:r>
              </a:p>
            </p:txBody>
          </p:sp>
        </p:grpSp>
      </p:grpSp>
      <p:sp>
        <p:nvSpPr>
          <p:cNvPr id="284" name="Rectangle 283">
            <a:extLst>
              <a:ext uri="{FF2B5EF4-FFF2-40B4-BE49-F238E27FC236}">
                <a16:creationId xmlns:a16="http://schemas.microsoft.com/office/drawing/2014/main" id="{461810D1-E2DB-4673-B250-31586742DCE2}"/>
              </a:ext>
            </a:extLst>
          </p:cNvPr>
          <p:cNvSpPr/>
          <p:nvPr/>
        </p:nvSpPr>
        <p:spPr>
          <a:xfrm>
            <a:off x="907720" y="2089873"/>
            <a:ext cx="4887912" cy="369332"/>
          </a:xfrm>
          <a:prstGeom prst="rect">
            <a:avLst/>
          </a:prstGeom>
        </p:spPr>
        <p:txBody>
          <a:bodyPr wrap="square">
            <a:spAutoFit/>
          </a:bodyPr>
          <a:lstStyle/>
          <a:p>
            <a:r>
              <a:rPr lang="en-US" dirty="0"/>
              <a:t>Automated Dashboard, Search &amp; Tagging</a:t>
            </a:r>
          </a:p>
        </p:txBody>
      </p:sp>
      <p:grpSp>
        <p:nvGrpSpPr>
          <p:cNvPr id="285" name="Group 284">
            <a:extLst>
              <a:ext uri="{FF2B5EF4-FFF2-40B4-BE49-F238E27FC236}">
                <a16:creationId xmlns:a16="http://schemas.microsoft.com/office/drawing/2014/main" id="{469C3D43-093F-4BFC-B6DF-53E8966224C2}"/>
              </a:ext>
            </a:extLst>
          </p:cNvPr>
          <p:cNvGrpSpPr/>
          <p:nvPr/>
        </p:nvGrpSpPr>
        <p:grpSpPr>
          <a:xfrm>
            <a:off x="604767" y="2665455"/>
            <a:ext cx="5590784" cy="550412"/>
            <a:chOff x="4702245" y="1062142"/>
            <a:chExt cx="5590784" cy="550412"/>
          </a:xfrm>
        </p:grpSpPr>
        <p:sp>
          <p:nvSpPr>
            <p:cNvPr id="286" name="Rectangle 285">
              <a:extLst>
                <a:ext uri="{FF2B5EF4-FFF2-40B4-BE49-F238E27FC236}">
                  <a16:creationId xmlns:a16="http://schemas.microsoft.com/office/drawing/2014/main" id="{CDF533B5-A948-41FF-A4F9-0F39D6691651}"/>
                </a:ext>
              </a:extLst>
            </p:cNvPr>
            <p:cNvSpPr/>
            <p:nvPr/>
          </p:nvSpPr>
          <p:spPr>
            <a:xfrm>
              <a:off x="4943614" y="1243222"/>
              <a:ext cx="5349415" cy="369332"/>
            </a:xfrm>
            <a:prstGeom prst="rect">
              <a:avLst/>
            </a:prstGeom>
          </p:spPr>
          <p:txBody>
            <a:bodyPr wrap="square">
              <a:spAutoFit/>
            </a:bodyPr>
            <a:lstStyle/>
            <a:p>
              <a:r>
                <a:rPr lang="en-US" dirty="0"/>
                <a:t>Source of Truth Alert Monitors baked into workflows</a:t>
              </a:r>
            </a:p>
          </p:txBody>
        </p:sp>
        <p:sp>
          <p:nvSpPr>
            <p:cNvPr id="287" name="Oval 286">
              <a:extLst>
                <a:ext uri="{FF2B5EF4-FFF2-40B4-BE49-F238E27FC236}">
                  <a16:creationId xmlns:a16="http://schemas.microsoft.com/office/drawing/2014/main" id="{B68F8A0F-C67C-4D74-8968-B00088D9AA78}"/>
                </a:ext>
              </a:extLst>
            </p:cNvPr>
            <p:cNvSpPr/>
            <p:nvPr/>
          </p:nvSpPr>
          <p:spPr>
            <a:xfrm>
              <a:off x="4702245" y="1062142"/>
              <a:ext cx="219456" cy="19638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16254C"/>
                  </a:solidFill>
                  <a:effectLst>
                    <a:outerShdw blurRad="38100" dist="38100" dir="2700000" algn="tl">
                      <a:srgbClr val="000000">
                        <a:alpha val="43137"/>
                      </a:srgbClr>
                    </a:outerShdw>
                  </a:effectLst>
                </a:rPr>
                <a:t>2</a:t>
              </a:r>
            </a:p>
          </p:txBody>
        </p:sp>
      </p:grpSp>
      <p:sp>
        <p:nvSpPr>
          <p:cNvPr id="288" name="Rectangle 287">
            <a:extLst>
              <a:ext uri="{FF2B5EF4-FFF2-40B4-BE49-F238E27FC236}">
                <a16:creationId xmlns:a16="http://schemas.microsoft.com/office/drawing/2014/main" id="{95D71594-91F3-4F72-A995-BDE48D3BA8E8}"/>
              </a:ext>
            </a:extLst>
          </p:cNvPr>
          <p:cNvSpPr/>
          <p:nvPr/>
        </p:nvSpPr>
        <p:spPr>
          <a:xfrm>
            <a:off x="917755" y="3661464"/>
            <a:ext cx="2954146" cy="646331"/>
          </a:xfrm>
          <a:prstGeom prst="rect">
            <a:avLst/>
          </a:prstGeom>
        </p:spPr>
        <p:txBody>
          <a:bodyPr wrap="square">
            <a:spAutoFit/>
          </a:bodyPr>
          <a:lstStyle/>
          <a:p>
            <a:r>
              <a:rPr lang="en-US" dirty="0"/>
              <a:t>Deploy SRE style, Business-level Monitoring &amp; Analysis</a:t>
            </a:r>
          </a:p>
        </p:txBody>
      </p:sp>
      <p:grpSp>
        <p:nvGrpSpPr>
          <p:cNvPr id="289" name="Group 288">
            <a:extLst>
              <a:ext uri="{FF2B5EF4-FFF2-40B4-BE49-F238E27FC236}">
                <a16:creationId xmlns:a16="http://schemas.microsoft.com/office/drawing/2014/main" id="{3D6E7D51-1D28-4378-9A4C-266B725723C7}"/>
              </a:ext>
            </a:extLst>
          </p:cNvPr>
          <p:cNvGrpSpPr/>
          <p:nvPr/>
        </p:nvGrpSpPr>
        <p:grpSpPr>
          <a:xfrm>
            <a:off x="602787" y="4446994"/>
            <a:ext cx="3492171" cy="769907"/>
            <a:chOff x="4617444" y="2858327"/>
            <a:chExt cx="3492171" cy="769907"/>
          </a:xfrm>
        </p:grpSpPr>
        <p:sp>
          <p:nvSpPr>
            <p:cNvPr id="290" name="Rectangle 289">
              <a:extLst>
                <a:ext uri="{FF2B5EF4-FFF2-40B4-BE49-F238E27FC236}">
                  <a16:creationId xmlns:a16="http://schemas.microsoft.com/office/drawing/2014/main" id="{B6A18AA2-CE1F-4301-B06F-032D064E6D9A}"/>
                </a:ext>
              </a:extLst>
            </p:cNvPr>
            <p:cNvSpPr/>
            <p:nvPr/>
          </p:nvSpPr>
          <p:spPr>
            <a:xfrm>
              <a:off x="4881103" y="2981903"/>
              <a:ext cx="3228512" cy="646331"/>
            </a:xfrm>
            <a:prstGeom prst="rect">
              <a:avLst/>
            </a:prstGeom>
          </p:spPr>
          <p:txBody>
            <a:bodyPr wrap="square">
              <a:spAutoFit/>
            </a:bodyPr>
            <a:lstStyle/>
            <a:p>
              <a:r>
                <a:rPr lang="en-US" dirty="0"/>
                <a:t>Next-Gen Telemetry enables low-latency, INT use cases</a:t>
              </a:r>
            </a:p>
          </p:txBody>
        </p:sp>
        <p:sp>
          <p:nvSpPr>
            <p:cNvPr id="291" name="Oval 290">
              <a:extLst>
                <a:ext uri="{FF2B5EF4-FFF2-40B4-BE49-F238E27FC236}">
                  <a16:creationId xmlns:a16="http://schemas.microsoft.com/office/drawing/2014/main" id="{34D58050-564D-452A-B67C-1FA9721A5912}"/>
                </a:ext>
              </a:extLst>
            </p:cNvPr>
            <p:cNvSpPr/>
            <p:nvPr/>
          </p:nvSpPr>
          <p:spPr>
            <a:xfrm>
              <a:off x="4617444" y="2858327"/>
              <a:ext cx="219456" cy="219456"/>
            </a:xfrm>
            <a:prstGeom prst="ellipse">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6254C"/>
                  </a:solidFill>
                  <a:effectLst>
                    <a:outerShdw blurRad="38100" dist="38100" dir="2700000" algn="tl">
                      <a:srgbClr val="000000">
                        <a:alpha val="43137"/>
                      </a:srgbClr>
                    </a:outerShdw>
                  </a:effectLst>
                </a:rPr>
                <a:t>4</a:t>
              </a:r>
            </a:p>
          </p:txBody>
        </p:sp>
      </p:grpSp>
      <p:grpSp>
        <p:nvGrpSpPr>
          <p:cNvPr id="292" name="Group 291">
            <a:extLst>
              <a:ext uri="{FF2B5EF4-FFF2-40B4-BE49-F238E27FC236}">
                <a16:creationId xmlns:a16="http://schemas.microsoft.com/office/drawing/2014/main" id="{D8ABCF4A-9E24-46C7-8CCA-08DBA37F8A0C}"/>
              </a:ext>
            </a:extLst>
          </p:cNvPr>
          <p:cNvGrpSpPr/>
          <p:nvPr/>
        </p:nvGrpSpPr>
        <p:grpSpPr>
          <a:xfrm>
            <a:off x="601579" y="5407525"/>
            <a:ext cx="3788335" cy="646331"/>
            <a:chOff x="613801" y="4494869"/>
            <a:chExt cx="3788335" cy="646331"/>
          </a:xfrm>
        </p:grpSpPr>
        <p:sp>
          <p:nvSpPr>
            <p:cNvPr id="293" name="Oval 292">
              <a:extLst>
                <a:ext uri="{FF2B5EF4-FFF2-40B4-BE49-F238E27FC236}">
                  <a16:creationId xmlns:a16="http://schemas.microsoft.com/office/drawing/2014/main" id="{BA4DF883-A5A6-480D-ACDB-3E9B35D15B78}"/>
                </a:ext>
              </a:extLst>
            </p:cNvPr>
            <p:cNvSpPr/>
            <p:nvPr/>
          </p:nvSpPr>
          <p:spPr>
            <a:xfrm>
              <a:off x="613801" y="4563011"/>
              <a:ext cx="219456" cy="219456"/>
            </a:xfrm>
            <a:prstGeom prst="ellipse">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16254C"/>
                  </a:solidFill>
                  <a:effectLst>
                    <a:outerShdw blurRad="38100" dist="38100" dir="2700000" algn="tl">
                      <a:srgbClr val="000000">
                        <a:alpha val="43137"/>
                      </a:srgbClr>
                    </a:outerShdw>
                  </a:effectLst>
                </a:rPr>
                <a:t>5</a:t>
              </a:r>
            </a:p>
          </p:txBody>
        </p:sp>
        <p:sp>
          <p:nvSpPr>
            <p:cNvPr id="294" name="Rectangle 293">
              <a:extLst>
                <a:ext uri="{FF2B5EF4-FFF2-40B4-BE49-F238E27FC236}">
                  <a16:creationId xmlns:a16="http://schemas.microsoft.com/office/drawing/2014/main" id="{17A97046-123B-43A4-A2B2-3748A6C310C0}"/>
                </a:ext>
              </a:extLst>
            </p:cNvPr>
            <p:cNvSpPr/>
            <p:nvPr/>
          </p:nvSpPr>
          <p:spPr>
            <a:xfrm>
              <a:off x="877532" y="4494869"/>
              <a:ext cx="3524604" cy="646331"/>
            </a:xfrm>
            <a:prstGeom prst="rect">
              <a:avLst/>
            </a:prstGeom>
          </p:spPr>
          <p:txBody>
            <a:bodyPr wrap="square">
              <a:spAutoFit/>
            </a:bodyPr>
            <a:lstStyle/>
            <a:p>
              <a:r>
                <a:rPr lang="en-US" dirty="0"/>
                <a:t>Mapping, Alerts, Metrics expands to “closed loop” remediation</a:t>
              </a:r>
            </a:p>
          </p:txBody>
        </p:sp>
      </p:grpSp>
      <p:sp>
        <p:nvSpPr>
          <p:cNvPr id="295" name="Rectangle 294">
            <a:extLst>
              <a:ext uri="{FF2B5EF4-FFF2-40B4-BE49-F238E27FC236}">
                <a16:creationId xmlns:a16="http://schemas.microsoft.com/office/drawing/2014/main" id="{1B209091-B8BB-414A-9176-A5C69D3AC3A3}"/>
              </a:ext>
            </a:extLst>
          </p:cNvPr>
          <p:cNvSpPr/>
          <p:nvPr/>
        </p:nvSpPr>
        <p:spPr>
          <a:xfrm>
            <a:off x="908862" y="1257365"/>
            <a:ext cx="719108" cy="369332"/>
          </a:xfrm>
          <a:prstGeom prst="rect">
            <a:avLst/>
          </a:prstGeom>
        </p:spPr>
        <p:txBody>
          <a:bodyPr wrap="none">
            <a:spAutoFit/>
          </a:bodyPr>
          <a:lstStyle/>
          <a:p>
            <a:pPr algn="ctr"/>
            <a:r>
              <a:rPr lang="en-US" b="1" dirty="0"/>
              <a:t>Day 1</a:t>
            </a:r>
          </a:p>
        </p:txBody>
      </p:sp>
      <p:sp>
        <p:nvSpPr>
          <p:cNvPr id="296" name="Rectangle 295">
            <a:extLst>
              <a:ext uri="{FF2B5EF4-FFF2-40B4-BE49-F238E27FC236}">
                <a16:creationId xmlns:a16="http://schemas.microsoft.com/office/drawing/2014/main" id="{D4C51A72-5924-4B7D-B49F-86602117BADB}"/>
              </a:ext>
            </a:extLst>
          </p:cNvPr>
          <p:cNvSpPr/>
          <p:nvPr/>
        </p:nvSpPr>
        <p:spPr>
          <a:xfrm>
            <a:off x="879985" y="1850188"/>
            <a:ext cx="897811" cy="369332"/>
          </a:xfrm>
          <a:prstGeom prst="rect">
            <a:avLst/>
          </a:prstGeom>
        </p:spPr>
        <p:txBody>
          <a:bodyPr wrap="none">
            <a:spAutoFit/>
          </a:bodyPr>
          <a:lstStyle/>
          <a:p>
            <a:pPr algn="ctr"/>
            <a:r>
              <a:rPr lang="en-US" b="1" dirty="0"/>
              <a:t>Week 1</a:t>
            </a:r>
          </a:p>
        </p:txBody>
      </p:sp>
      <p:sp>
        <p:nvSpPr>
          <p:cNvPr id="297" name="Rectangle 296">
            <a:extLst>
              <a:ext uri="{FF2B5EF4-FFF2-40B4-BE49-F238E27FC236}">
                <a16:creationId xmlns:a16="http://schemas.microsoft.com/office/drawing/2014/main" id="{C7983B20-57E8-4619-83DA-ABC149D024F1}"/>
              </a:ext>
            </a:extLst>
          </p:cNvPr>
          <p:cNvSpPr/>
          <p:nvPr/>
        </p:nvSpPr>
        <p:spPr>
          <a:xfrm>
            <a:off x="556922" y="2584817"/>
            <a:ext cx="1839622" cy="369332"/>
          </a:xfrm>
          <a:prstGeom prst="rect">
            <a:avLst/>
          </a:prstGeom>
        </p:spPr>
        <p:txBody>
          <a:bodyPr wrap="square">
            <a:spAutoFit/>
          </a:bodyPr>
          <a:lstStyle/>
          <a:p>
            <a:pPr algn="ctr"/>
            <a:r>
              <a:rPr lang="en-US" b="1" dirty="0"/>
              <a:t>1-2 Months</a:t>
            </a:r>
          </a:p>
        </p:txBody>
      </p:sp>
      <p:sp>
        <p:nvSpPr>
          <p:cNvPr id="298" name="Rectangle 297">
            <a:extLst>
              <a:ext uri="{FF2B5EF4-FFF2-40B4-BE49-F238E27FC236}">
                <a16:creationId xmlns:a16="http://schemas.microsoft.com/office/drawing/2014/main" id="{3CFC3588-A751-4C25-9EC9-43BC0F4EE80D}"/>
              </a:ext>
            </a:extLst>
          </p:cNvPr>
          <p:cNvSpPr/>
          <p:nvPr/>
        </p:nvSpPr>
        <p:spPr>
          <a:xfrm>
            <a:off x="932637" y="3402208"/>
            <a:ext cx="1382879" cy="369332"/>
          </a:xfrm>
          <a:prstGeom prst="rect">
            <a:avLst/>
          </a:prstGeom>
        </p:spPr>
        <p:txBody>
          <a:bodyPr wrap="none">
            <a:spAutoFit/>
          </a:bodyPr>
          <a:lstStyle/>
          <a:p>
            <a:pPr algn="ctr"/>
            <a:r>
              <a:rPr lang="en-US" b="1" dirty="0"/>
              <a:t>2-3 Quarters</a:t>
            </a:r>
          </a:p>
        </p:txBody>
      </p:sp>
      <p:sp>
        <p:nvSpPr>
          <p:cNvPr id="299" name="Rectangle 298">
            <a:extLst>
              <a:ext uri="{FF2B5EF4-FFF2-40B4-BE49-F238E27FC236}">
                <a16:creationId xmlns:a16="http://schemas.microsoft.com/office/drawing/2014/main" id="{7657CA33-2729-4BA6-8FEC-919DF2F1C845}"/>
              </a:ext>
            </a:extLst>
          </p:cNvPr>
          <p:cNvSpPr/>
          <p:nvPr/>
        </p:nvSpPr>
        <p:spPr>
          <a:xfrm>
            <a:off x="787941" y="4347044"/>
            <a:ext cx="1157714" cy="369332"/>
          </a:xfrm>
          <a:prstGeom prst="rect">
            <a:avLst/>
          </a:prstGeom>
        </p:spPr>
        <p:txBody>
          <a:bodyPr wrap="square">
            <a:spAutoFit/>
          </a:bodyPr>
          <a:lstStyle/>
          <a:p>
            <a:pPr algn="ctr"/>
            <a:r>
              <a:rPr lang="en-US" b="1" dirty="0"/>
              <a:t>1-2 Years</a:t>
            </a:r>
          </a:p>
        </p:txBody>
      </p:sp>
      <p:sp>
        <p:nvSpPr>
          <p:cNvPr id="300" name="Rectangle 299">
            <a:extLst>
              <a:ext uri="{FF2B5EF4-FFF2-40B4-BE49-F238E27FC236}">
                <a16:creationId xmlns:a16="http://schemas.microsoft.com/office/drawing/2014/main" id="{3700EA95-F27E-4307-9D8A-87C983A6BA63}"/>
              </a:ext>
            </a:extLst>
          </p:cNvPr>
          <p:cNvSpPr/>
          <p:nvPr/>
        </p:nvSpPr>
        <p:spPr>
          <a:xfrm>
            <a:off x="7590213" y="1307242"/>
            <a:ext cx="2543901" cy="830997"/>
          </a:xfrm>
          <a:prstGeom prst="rect">
            <a:avLst/>
          </a:prstGeom>
          <a:noFill/>
        </p:spPr>
        <p:txBody>
          <a:bodyPr wrap="square">
            <a:spAutoFit/>
          </a:bodyPr>
          <a:lstStyle/>
          <a:p>
            <a:pPr marL="285750" indent="-285750">
              <a:buFont typeface="Arial" panose="020B0604020202020204" pitchFamily="34" charset="0"/>
              <a:buChar char="•"/>
            </a:pPr>
            <a:r>
              <a:rPr lang="en-US" sz="1600" dirty="0"/>
              <a:t>Smart Inspection</a:t>
            </a:r>
          </a:p>
          <a:p>
            <a:pPr marL="285750" indent="-285750">
              <a:buFont typeface="Arial" panose="020B0604020202020204" pitchFamily="34" charset="0"/>
              <a:buChar char="•"/>
            </a:pPr>
            <a:r>
              <a:rPr lang="en-US" sz="1600" dirty="0"/>
              <a:t>Orchestrated Discovery</a:t>
            </a:r>
          </a:p>
          <a:p>
            <a:pPr marL="285750" indent="-285750">
              <a:buFont typeface="Arial" panose="020B0604020202020204" pitchFamily="34" charset="0"/>
              <a:buChar char="•"/>
            </a:pPr>
            <a:r>
              <a:rPr lang="en-US" sz="1600" dirty="0" err="1"/>
              <a:t>SpyGlass</a:t>
            </a:r>
            <a:r>
              <a:rPr lang="en-US" sz="1600" dirty="0"/>
              <a:t> Analytics</a:t>
            </a:r>
          </a:p>
        </p:txBody>
      </p:sp>
      <p:sp>
        <p:nvSpPr>
          <p:cNvPr id="301" name="Rectangle 300">
            <a:extLst>
              <a:ext uri="{FF2B5EF4-FFF2-40B4-BE49-F238E27FC236}">
                <a16:creationId xmlns:a16="http://schemas.microsoft.com/office/drawing/2014/main" id="{A3617B9D-6378-489A-A108-D3845E04029C}"/>
              </a:ext>
            </a:extLst>
          </p:cNvPr>
          <p:cNvSpPr/>
          <p:nvPr/>
        </p:nvSpPr>
        <p:spPr>
          <a:xfrm>
            <a:off x="7742642" y="4796214"/>
            <a:ext cx="2285996" cy="369332"/>
          </a:xfrm>
          <a:prstGeom prst="rect">
            <a:avLst/>
          </a:prstGeom>
          <a:noFill/>
        </p:spPr>
        <p:txBody>
          <a:bodyPr wrap="square">
            <a:spAutoFit/>
          </a:bodyPr>
          <a:lstStyle/>
          <a:p>
            <a:pPr algn="ctr"/>
            <a:r>
              <a:rPr lang="en-US" dirty="0"/>
              <a:t>Summer 2020 🕐</a:t>
            </a:r>
          </a:p>
        </p:txBody>
      </p:sp>
      <p:sp>
        <p:nvSpPr>
          <p:cNvPr id="302" name="Rectangle 301">
            <a:extLst>
              <a:ext uri="{FF2B5EF4-FFF2-40B4-BE49-F238E27FC236}">
                <a16:creationId xmlns:a16="http://schemas.microsoft.com/office/drawing/2014/main" id="{D3F6E63E-EA67-4254-9B2F-90775E3F23DA}"/>
              </a:ext>
            </a:extLst>
          </p:cNvPr>
          <p:cNvSpPr/>
          <p:nvPr/>
        </p:nvSpPr>
        <p:spPr>
          <a:xfrm>
            <a:off x="7751145" y="5739820"/>
            <a:ext cx="2301909" cy="369332"/>
          </a:xfrm>
          <a:prstGeom prst="rect">
            <a:avLst/>
          </a:prstGeom>
          <a:noFill/>
        </p:spPr>
        <p:txBody>
          <a:bodyPr wrap="square">
            <a:spAutoFit/>
          </a:bodyPr>
          <a:lstStyle/>
          <a:p>
            <a:pPr algn="ctr"/>
            <a:r>
              <a:rPr lang="en-US" dirty="0"/>
              <a:t>Fall 2020 	🕐</a:t>
            </a:r>
          </a:p>
        </p:txBody>
      </p:sp>
      <p:cxnSp>
        <p:nvCxnSpPr>
          <p:cNvPr id="303" name="Straight Connector 302">
            <a:extLst>
              <a:ext uri="{FF2B5EF4-FFF2-40B4-BE49-F238E27FC236}">
                <a16:creationId xmlns:a16="http://schemas.microsoft.com/office/drawing/2014/main" id="{FCEDF9E7-4CCD-4A4B-A214-D2E2706C927E}"/>
              </a:ext>
            </a:extLst>
          </p:cNvPr>
          <p:cNvCxnSpPr>
            <a:cxnSpLocks/>
          </p:cNvCxnSpPr>
          <p:nvPr/>
        </p:nvCxnSpPr>
        <p:spPr>
          <a:xfrm>
            <a:off x="7720991" y="4716376"/>
            <a:ext cx="2307647" cy="0"/>
          </a:xfrm>
          <a:prstGeom prst="line">
            <a:avLst/>
          </a:prstGeom>
          <a:ln w="63500">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D7AE6720-C4C3-4A5B-9BFF-46452FFA301E}"/>
              </a:ext>
            </a:extLst>
          </p:cNvPr>
          <p:cNvCxnSpPr>
            <a:cxnSpLocks/>
          </p:cNvCxnSpPr>
          <p:nvPr/>
        </p:nvCxnSpPr>
        <p:spPr>
          <a:xfrm>
            <a:off x="7720991" y="5262487"/>
            <a:ext cx="2301909" cy="0"/>
          </a:xfrm>
          <a:prstGeom prst="line">
            <a:avLst/>
          </a:prstGeom>
          <a:ln w="63500">
            <a:solidFill>
              <a:schemeClr val="bg2"/>
            </a:solidFill>
            <a:prstDash val="sysDot"/>
          </a:ln>
        </p:spPr>
        <p:style>
          <a:lnRef idx="1">
            <a:schemeClr val="accent1"/>
          </a:lnRef>
          <a:fillRef idx="0">
            <a:schemeClr val="accent1"/>
          </a:fillRef>
          <a:effectRef idx="0">
            <a:schemeClr val="accent1"/>
          </a:effectRef>
          <a:fontRef idx="minor">
            <a:schemeClr val="tx1"/>
          </a:fontRef>
        </p:style>
      </p:cxnSp>
      <p:sp>
        <p:nvSpPr>
          <p:cNvPr id="305" name="Rectangle 304">
            <a:extLst>
              <a:ext uri="{FF2B5EF4-FFF2-40B4-BE49-F238E27FC236}">
                <a16:creationId xmlns:a16="http://schemas.microsoft.com/office/drawing/2014/main" id="{952FF036-945D-4ABA-A0E8-D80FBB29DA11}"/>
              </a:ext>
            </a:extLst>
          </p:cNvPr>
          <p:cNvSpPr/>
          <p:nvPr/>
        </p:nvSpPr>
        <p:spPr>
          <a:xfrm>
            <a:off x="7742642" y="5262487"/>
            <a:ext cx="2301909" cy="307777"/>
          </a:xfrm>
          <a:prstGeom prst="rect">
            <a:avLst/>
          </a:prstGeom>
          <a:noFill/>
        </p:spPr>
        <p:txBody>
          <a:bodyPr wrap="square">
            <a:spAutoFit/>
          </a:bodyPr>
          <a:lstStyle/>
          <a:p>
            <a:pPr algn="ctr"/>
            <a:r>
              <a:rPr lang="en-US" sz="1400" dirty="0"/>
              <a:t>Next-Gen Telemetry</a:t>
            </a:r>
          </a:p>
        </p:txBody>
      </p:sp>
      <p:sp>
        <p:nvSpPr>
          <p:cNvPr id="306" name="Rectangle 305">
            <a:extLst>
              <a:ext uri="{FF2B5EF4-FFF2-40B4-BE49-F238E27FC236}">
                <a16:creationId xmlns:a16="http://schemas.microsoft.com/office/drawing/2014/main" id="{46094DE1-98AD-4E56-A41B-9E8A996BECA8}"/>
              </a:ext>
            </a:extLst>
          </p:cNvPr>
          <p:cNvSpPr/>
          <p:nvPr/>
        </p:nvSpPr>
        <p:spPr>
          <a:xfrm>
            <a:off x="4777900" y="4523296"/>
            <a:ext cx="2753915" cy="830997"/>
          </a:xfrm>
          <a:prstGeom prst="rect">
            <a:avLst/>
          </a:prstGeom>
        </p:spPr>
        <p:txBody>
          <a:bodyPr wrap="square">
            <a:spAutoFit/>
          </a:bodyPr>
          <a:lstStyle/>
          <a:p>
            <a:pPr algn="ctr"/>
            <a:r>
              <a:rPr lang="en-US" sz="2400" b="1" i="1" dirty="0">
                <a:solidFill>
                  <a:srgbClr val="92D050"/>
                </a:solidFill>
              </a:rPr>
              <a:t>Immediate Impact,</a:t>
            </a:r>
          </a:p>
          <a:p>
            <a:pPr algn="ctr"/>
            <a:r>
              <a:rPr lang="en-US" sz="2400" b="1" i="1" dirty="0">
                <a:solidFill>
                  <a:srgbClr val="92D050"/>
                </a:solidFill>
              </a:rPr>
              <a:t>Long Term Value</a:t>
            </a:r>
          </a:p>
        </p:txBody>
      </p:sp>
      <p:sp>
        <p:nvSpPr>
          <p:cNvPr id="307" name="Rectangle 306">
            <a:extLst>
              <a:ext uri="{FF2B5EF4-FFF2-40B4-BE49-F238E27FC236}">
                <a16:creationId xmlns:a16="http://schemas.microsoft.com/office/drawing/2014/main" id="{6322B832-F1D1-4769-9BD2-FDC552A9F91D}"/>
              </a:ext>
            </a:extLst>
          </p:cNvPr>
          <p:cNvSpPr/>
          <p:nvPr/>
        </p:nvSpPr>
        <p:spPr>
          <a:xfrm>
            <a:off x="7601918" y="3700625"/>
            <a:ext cx="2679427" cy="830997"/>
          </a:xfrm>
          <a:prstGeom prst="rect">
            <a:avLst/>
          </a:prstGeom>
        </p:spPr>
        <p:txBody>
          <a:bodyPr wrap="square">
            <a:spAutoFit/>
          </a:bodyPr>
          <a:lstStyle/>
          <a:p>
            <a:pPr marL="285750" indent="-285750">
              <a:buFont typeface="Arial" panose="020B0604020202020204" pitchFamily="34" charset="0"/>
              <a:buChar char="•"/>
            </a:pPr>
            <a:r>
              <a:rPr lang="en-US" sz="1600" dirty="0"/>
              <a:t>Inferred Intent &amp; Operational Truth</a:t>
            </a:r>
          </a:p>
          <a:p>
            <a:pPr marL="285750" indent="-285750">
              <a:buFont typeface="Arial" panose="020B0604020202020204" pitchFamily="34" charset="0"/>
              <a:buChar char="•"/>
            </a:pPr>
            <a:r>
              <a:rPr lang="en-US" sz="1600" dirty="0"/>
              <a:t>NRE-Application Platform </a:t>
            </a:r>
          </a:p>
        </p:txBody>
      </p:sp>
      <p:sp>
        <p:nvSpPr>
          <p:cNvPr id="308" name="Rectangle 307">
            <a:extLst>
              <a:ext uri="{FF2B5EF4-FFF2-40B4-BE49-F238E27FC236}">
                <a16:creationId xmlns:a16="http://schemas.microsoft.com/office/drawing/2014/main" id="{24AB5DE0-A7BC-465E-8475-5F5436610330}"/>
              </a:ext>
            </a:extLst>
          </p:cNvPr>
          <p:cNvSpPr/>
          <p:nvPr/>
        </p:nvSpPr>
        <p:spPr>
          <a:xfrm>
            <a:off x="7571144" y="2511941"/>
            <a:ext cx="2998051" cy="830997"/>
          </a:xfrm>
          <a:prstGeom prst="rect">
            <a:avLst/>
          </a:prstGeom>
        </p:spPr>
        <p:txBody>
          <a:bodyPr wrap="square">
            <a:spAutoFit/>
          </a:bodyPr>
          <a:lstStyle/>
          <a:p>
            <a:pPr marL="285750" indent="-285750">
              <a:buFont typeface="Arial" panose="020B0604020202020204" pitchFamily="34" charset="0"/>
              <a:buChar char="•"/>
            </a:pPr>
            <a:r>
              <a:rPr lang="en-US" sz="1600" dirty="0"/>
              <a:t>Search &amp; NSQL Indexed Views</a:t>
            </a:r>
          </a:p>
          <a:p>
            <a:pPr marL="285750" indent="-285750">
              <a:buFont typeface="Arial" panose="020B0604020202020204" pitchFamily="34" charset="0"/>
              <a:buChar char="•"/>
            </a:pPr>
            <a:r>
              <a:rPr lang="en-US" sz="1600" dirty="0"/>
              <a:t>NRE Alert Monitors</a:t>
            </a:r>
          </a:p>
          <a:p>
            <a:pPr marL="285750" indent="-285750">
              <a:buFont typeface="Arial" panose="020B0604020202020204" pitchFamily="34" charset="0"/>
              <a:buChar char="•"/>
            </a:pPr>
            <a:r>
              <a:rPr lang="en-US" sz="1600" dirty="0"/>
              <a:t>Real-Time &amp; Time Series Maps</a:t>
            </a:r>
          </a:p>
        </p:txBody>
      </p:sp>
      <p:pic>
        <p:nvPicPr>
          <p:cNvPr id="309" name="Graphic 308">
            <a:extLst>
              <a:ext uri="{FF2B5EF4-FFF2-40B4-BE49-F238E27FC236}">
                <a16:creationId xmlns:a16="http://schemas.microsoft.com/office/drawing/2014/main" id="{5C91D3A6-C6EB-47DC-9BAA-C64E1311F3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V="1">
            <a:off x="10507414" y="6066323"/>
            <a:ext cx="4031370" cy="852600"/>
          </a:xfrm>
          <a:prstGeom prst="rect">
            <a:avLst/>
          </a:prstGeom>
        </p:spPr>
      </p:pic>
      <p:pic>
        <p:nvPicPr>
          <p:cNvPr id="310" name="Graphic 309">
            <a:extLst>
              <a:ext uri="{FF2B5EF4-FFF2-40B4-BE49-F238E27FC236}">
                <a16:creationId xmlns:a16="http://schemas.microsoft.com/office/drawing/2014/main" id="{98F1CC60-66ED-42F9-B7FB-956FBD9B91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V="1">
            <a:off x="6525350" y="6068450"/>
            <a:ext cx="4031370" cy="852600"/>
          </a:xfrm>
          <a:prstGeom prst="rect">
            <a:avLst/>
          </a:prstGeom>
        </p:spPr>
      </p:pic>
      <p:pic>
        <p:nvPicPr>
          <p:cNvPr id="311" name="Graphic 310">
            <a:extLst>
              <a:ext uri="{FF2B5EF4-FFF2-40B4-BE49-F238E27FC236}">
                <a16:creationId xmlns:a16="http://schemas.microsoft.com/office/drawing/2014/main" id="{95550587-8094-4F24-BB1C-E297053703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V="1">
            <a:off x="2559733" y="6082667"/>
            <a:ext cx="4031370" cy="852600"/>
          </a:xfrm>
          <a:prstGeom prst="rect">
            <a:avLst/>
          </a:prstGeom>
        </p:spPr>
      </p:pic>
      <p:sp>
        <p:nvSpPr>
          <p:cNvPr id="312" name="Rectangle 311">
            <a:extLst>
              <a:ext uri="{FF2B5EF4-FFF2-40B4-BE49-F238E27FC236}">
                <a16:creationId xmlns:a16="http://schemas.microsoft.com/office/drawing/2014/main" id="{EDC60091-6126-4307-B52C-D2B59A2DE49D}"/>
              </a:ext>
            </a:extLst>
          </p:cNvPr>
          <p:cNvSpPr/>
          <p:nvPr/>
        </p:nvSpPr>
        <p:spPr>
          <a:xfrm>
            <a:off x="591553" y="3422761"/>
            <a:ext cx="288862" cy="338554"/>
          </a:xfrm>
          <a:prstGeom prst="rect">
            <a:avLst/>
          </a:prstGeom>
        </p:spPr>
        <p:txBody>
          <a:bodyPr wrap="none">
            <a:spAutoFit/>
          </a:bodyPr>
          <a:lstStyle/>
          <a:p>
            <a:pPr algn="ctr"/>
            <a:r>
              <a:rPr lang="en-US" sz="1600" dirty="0">
                <a:solidFill>
                  <a:srgbClr val="16254C"/>
                </a:solidFill>
                <a:effectLst>
                  <a:outerShdw blurRad="38100" dist="38100" dir="2700000" algn="tl">
                    <a:srgbClr val="000000">
                      <a:alpha val="43137"/>
                    </a:srgbClr>
                  </a:outerShdw>
                </a:effectLst>
              </a:rPr>
              <a:t>3</a:t>
            </a:r>
          </a:p>
        </p:txBody>
      </p:sp>
      <p:cxnSp>
        <p:nvCxnSpPr>
          <p:cNvPr id="313" name="Straight Arrow Connector 312">
            <a:extLst>
              <a:ext uri="{FF2B5EF4-FFF2-40B4-BE49-F238E27FC236}">
                <a16:creationId xmlns:a16="http://schemas.microsoft.com/office/drawing/2014/main" id="{884A315C-0C41-48CD-8A65-D2272F01F888}"/>
              </a:ext>
            </a:extLst>
          </p:cNvPr>
          <p:cNvCxnSpPr/>
          <p:nvPr/>
        </p:nvCxnSpPr>
        <p:spPr>
          <a:xfrm>
            <a:off x="8856033" y="5514686"/>
            <a:ext cx="0" cy="238125"/>
          </a:xfrm>
          <a:prstGeom prst="straightConnector1">
            <a:avLst/>
          </a:prstGeom>
          <a:ln w="60325">
            <a:solidFill>
              <a:srgbClr val="16254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5728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a:extLst>
              <a:ext uri="{FF2B5EF4-FFF2-40B4-BE49-F238E27FC236}">
                <a16:creationId xmlns:a16="http://schemas.microsoft.com/office/drawing/2014/main" id="{B680BEEA-CA52-46D7-A2C7-17EADABF99CA}"/>
              </a:ext>
            </a:extLst>
          </p:cNvPr>
          <p:cNvSpPr>
            <a:spLocks noGrp="1"/>
          </p:cNvSpPr>
          <p:nvPr>
            <p:ph type="body" idx="1"/>
          </p:nvPr>
        </p:nvSpPr>
        <p:spPr>
          <a:xfrm>
            <a:off x="426783" y="1471638"/>
            <a:ext cx="9428418" cy="528613"/>
          </a:xfrm>
        </p:spPr>
        <p:txBody>
          <a:bodyPr/>
          <a:lstStyle/>
          <a:p>
            <a:pPr marL="347663" indent="-347663">
              <a:lnSpc>
                <a:spcPct val="120000"/>
              </a:lnSpc>
              <a:spcBef>
                <a:spcPts val="600"/>
              </a:spcBef>
            </a:pPr>
            <a:r>
              <a:rPr lang="en-US" sz="2400" b="1" dirty="0">
                <a:solidFill>
                  <a:srgbClr val="16254C"/>
                </a:solidFill>
              </a:rPr>
              <a:t>Automate large-scale monitoring with Smart Inspection</a:t>
            </a:r>
          </a:p>
          <a:p>
            <a:endParaRPr lang="en-US" sz="2400" dirty="0">
              <a:solidFill>
                <a:srgbClr val="16254C"/>
              </a:solidFill>
            </a:endParaRPr>
          </a:p>
        </p:txBody>
      </p:sp>
      <p:sp>
        <p:nvSpPr>
          <p:cNvPr id="18" name="Title 5">
            <a:extLst>
              <a:ext uri="{FF2B5EF4-FFF2-40B4-BE49-F238E27FC236}">
                <a16:creationId xmlns:a16="http://schemas.microsoft.com/office/drawing/2014/main" id="{793E35E2-2C66-4BAB-89FB-7ABADD536F2E}"/>
              </a:ext>
            </a:extLst>
          </p:cNvPr>
          <p:cNvSpPr>
            <a:spLocks noGrp="1"/>
          </p:cNvSpPr>
          <p:nvPr>
            <p:ph type="title"/>
          </p:nvPr>
        </p:nvSpPr>
        <p:spPr>
          <a:xfrm>
            <a:off x="4002810" y="148320"/>
            <a:ext cx="2138715" cy="834038"/>
          </a:xfrm>
        </p:spPr>
        <p:txBody>
          <a:bodyPr/>
          <a:lstStyle/>
          <a:p>
            <a:r>
              <a:rPr lang="en-US" b="1" dirty="0">
                <a:solidFill>
                  <a:srgbClr val="13254A"/>
                </a:solidFill>
              </a:rPr>
              <a:t>Use Cases</a:t>
            </a:r>
            <a:endParaRPr lang="en-US" b="1" dirty="0"/>
          </a:p>
        </p:txBody>
      </p:sp>
      <p:sp>
        <p:nvSpPr>
          <p:cNvPr id="19" name="Rectangle 18">
            <a:extLst>
              <a:ext uri="{FF2B5EF4-FFF2-40B4-BE49-F238E27FC236}">
                <a16:creationId xmlns:a16="http://schemas.microsoft.com/office/drawing/2014/main" id="{DEC9BF83-FAEC-45B4-B5AB-8FC95D31EC20}"/>
              </a:ext>
            </a:extLst>
          </p:cNvPr>
          <p:cNvSpPr/>
          <p:nvPr/>
        </p:nvSpPr>
        <p:spPr>
          <a:xfrm>
            <a:off x="426783" y="1921610"/>
            <a:ext cx="10880993" cy="923330"/>
          </a:xfrm>
          <a:prstGeom prst="rect">
            <a:avLst/>
          </a:prstGeom>
          <a:ln w="38100">
            <a:noFill/>
          </a:ln>
        </p:spPr>
        <p:txBody>
          <a:bodyPr wrap="square" anchor="b" anchorCtr="0">
            <a:noAutofit/>
          </a:bodyPr>
          <a:lstStyle/>
          <a:p>
            <a:endParaRPr lang="en-US" dirty="0">
              <a:solidFill>
                <a:srgbClr val="16254C"/>
              </a:solidFill>
            </a:endParaRPr>
          </a:p>
          <a:p>
            <a:r>
              <a:rPr lang="en-US" dirty="0">
                <a:solidFill>
                  <a:srgbClr val="16254C"/>
                </a:solidFill>
              </a:rPr>
              <a:t>(1) Automate toil</a:t>
            </a:r>
            <a:br>
              <a:rPr lang="en-US" dirty="0">
                <a:solidFill>
                  <a:srgbClr val="16254C"/>
                </a:solidFill>
              </a:rPr>
            </a:br>
            <a:r>
              <a:rPr lang="en-US" dirty="0">
                <a:solidFill>
                  <a:srgbClr val="16254C"/>
                </a:solidFill>
              </a:rPr>
              <a:t>(2) Stop documenting and just look</a:t>
            </a:r>
            <a:br>
              <a:rPr lang="en-US" dirty="0">
                <a:solidFill>
                  <a:srgbClr val="16254C"/>
                </a:solidFill>
              </a:rPr>
            </a:br>
            <a:r>
              <a:rPr lang="en-US" dirty="0">
                <a:solidFill>
                  <a:srgbClr val="16254C"/>
                </a:solidFill>
              </a:rPr>
              <a:t>(3) Search your network like you search the web.</a:t>
            </a:r>
          </a:p>
          <a:p>
            <a:r>
              <a:rPr lang="en-US" dirty="0">
                <a:solidFill>
                  <a:srgbClr val="16254C"/>
                </a:solidFill>
              </a:rPr>
              <a:t> </a:t>
            </a:r>
          </a:p>
        </p:txBody>
      </p:sp>
      <p:sp>
        <p:nvSpPr>
          <p:cNvPr id="20" name="Text Placeholder 1">
            <a:extLst>
              <a:ext uri="{FF2B5EF4-FFF2-40B4-BE49-F238E27FC236}">
                <a16:creationId xmlns:a16="http://schemas.microsoft.com/office/drawing/2014/main" id="{6FB011DE-40B3-4F6C-87BF-323A32EE2974}"/>
              </a:ext>
            </a:extLst>
          </p:cNvPr>
          <p:cNvSpPr txBox="1">
            <a:spLocks/>
          </p:cNvSpPr>
          <p:nvPr/>
        </p:nvSpPr>
        <p:spPr>
          <a:xfrm>
            <a:off x="426782" y="2963528"/>
            <a:ext cx="11338560" cy="528613"/>
          </a:xfrm>
          <a:prstGeom prst="rect">
            <a:avLst/>
          </a:prstGeom>
        </p:spPr>
        <p:txBody>
          <a:bodyPr vert="horz" wrap="none" lIns="91440" tIns="45720" rIns="91440" bIns="45720" rtlCol="0" anchor="ctr" anchorCtr="0">
            <a:noAutofit/>
          </a:bodyPr>
          <a:lstStyle>
            <a:lvl1pPr marL="347663" indent="-347663" algn="l" defTabSz="914400" rtl="0" eaLnBrk="1" latinLnBrk="0" hangingPunct="1">
              <a:lnSpc>
                <a:spcPct val="120000"/>
              </a:lnSpc>
              <a:spcBef>
                <a:spcPts val="600"/>
              </a:spcBef>
              <a:buFontTx/>
              <a:buNone/>
              <a:defRPr lang="en-US" sz="2800" b="0" i="0" kern="1200" dirty="0">
                <a:solidFill>
                  <a:schemeClr val="tx2"/>
                </a:solidFill>
                <a:latin typeface="Avenir Book" panose="02000503020000020003" pitchFamily="2" charset="0"/>
                <a:ea typeface="Avenir Book" panose="02000503020000020003" pitchFamily="2" charset="0"/>
                <a:cs typeface="Calibri" charset="0"/>
              </a:defRPr>
            </a:lvl1pPr>
            <a:lvl2pPr marL="576263" indent="-228600" algn="l" defTabSz="914400" rtl="0" eaLnBrk="1" latinLnBrk="0" hangingPunct="1">
              <a:lnSpc>
                <a:spcPct val="120000"/>
              </a:lnSpc>
              <a:spcBef>
                <a:spcPts val="300"/>
              </a:spcBef>
              <a:buFont typeface="Arial"/>
              <a:buChar char="•"/>
              <a:defRPr lang="en-US" sz="2000" b="0" i="0" kern="1200" dirty="0">
                <a:solidFill>
                  <a:schemeClr val="tx2"/>
                </a:solidFill>
                <a:latin typeface="+mn-lt"/>
                <a:ea typeface="Fira Sans" panose="020B0503050000020004" pitchFamily="34" charset="0"/>
                <a:cs typeface="Calibri" panose="020F0502020204030204" pitchFamily="34" charset="0"/>
              </a:defRPr>
            </a:lvl2pPr>
            <a:lvl3pPr marL="804863" indent="-228600" algn="l" defTabSz="914400" rtl="0" eaLnBrk="1" latinLnBrk="0" hangingPunct="1">
              <a:lnSpc>
                <a:spcPct val="120000"/>
              </a:lnSpc>
              <a:spcBef>
                <a:spcPts val="300"/>
              </a:spcBef>
              <a:buFont typeface="Calibri" panose="020F0502020204030204" pitchFamily="34" charset="0"/>
              <a:buChar char="–"/>
              <a:defRPr lang="en-US" sz="1600" b="0" i="0" kern="1200" dirty="0">
                <a:solidFill>
                  <a:schemeClr val="tx2"/>
                </a:solidFill>
                <a:latin typeface="+mn-lt"/>
                <a:ea typeface="Fira Sans" panose="020B0503050000020004" pitchFamily="34" charset="0"/>
                <a:cs typeface="Calibri" panose="020F0502020204030204" pitchFamily="34" charset="0"/>
              </a:defRPr>
            </a:lvl3pPr>
            <a:lvl4pPr marL="1600200" indent="-228600" algn="l" defTabSz="914400" rtl="0" eaLnBrk="1" latinLnBrk="0" hangingPunct="1">
              <a:lnSpc>
                <a:spcPct val="120000"/>
              </a:lnSpc>
              <a:spcBef>
                <a:spcPts val="500"/>
              </a:spcBef>
              <a:buFont typeface="Arial"/>
              <a:buChar char="•"/>
              <a:defRPr lang="en-US" sz="1600" b="0" i="0" kern="1200" dirty="0">
                <a:solidFill>
                  <a:schemeClr val="tx2"/>
                </a:solidFill>
                <a:latin typeface="+mn-lt"/>
                <a:ea typeface="Fira Sans" panose="020B0503050000020004" pitchFamily="34" charset="0"/>
                <a:cs typeface="Calibri" panose="020F0502020204030204" pitchFamily="34" charset="0"/>
              </a:defRPr>
            </a:lvl4pPr>
            <a:lvl5pPr marL="2057400" indent="-228600" algn="l" defTabSz="914400" rtl="0" eaLnBrk="1" latinLnBrk="0" hangingPunct="1">
              <a:lnSpc>
                <a:spcPct val="120000"/>
              </a:lnSpc>
              <a:spcBef>
                <a:spcPts val="500"/>
              </a:spcBef>
              <a:buFont typeface="Arial"/>
              <a:buChar char="•"/>
              <a:defRPr lang="en-US" sz="1400" b="0" i="0" kern="1200" dirty="0">
                <a:solidFill>
                  <a:schemeClr val="tx2"/>
                </a:solidFill>
                <a:latin typeface="+mn-lt"/>
                <a:ea typeface="Fira Sans" panose="020B05030500000200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b="1" dirty="0">
                <a:solidFill>
                  <a:srgbClr val="16254C"/>
                </a:solidFill>
                <a:latin typeface="+mn-lt"/>
              </a:rPr>
              <a:t>Managing Events with Algorithms</a:t>
            </a:r>
            <a:endParaRPr lang="en-US" sz="2400" dirty="0">
              <a:solidFill>
                <a:srgbClr val="16254C"/>
              </a:solidFill>
              <a:latin typeface="+mn-lt"/>
            </a:endParaRPr>
          </a:p>
        </p:txBody>
      </p:sp>
      <p:sp>
        <p:nvSpPr>
          <p:cNvPr id="21" name="Rectangle 20">
            <a:extLst>
              <a:ext uri="{FF2B5EF4-FFF2-40B4-BE49-F238E27FC236}">
                <a16:creationId xmlns:a16="http://schemas.microsoft.com/office/drawing/2014/main" id="{BB34BE6C-3FEA-46E5-B31D-B7DF64F613FE}"/>
              </a:ext>
            </a:extLst>
          </p:cNvPr>
          <p:cNvSpPr/>
          <p:nvPr/>
        </p:nvSpPr>
        <p:spPr>
          <a:xfrm>
            <a:off x="426657" y="3648243"/>
            <a:ext cx="10880993" cy="923330"/>
          </a:xfrm>
          <a:prstGeom prst="rect">
            <a:avLst/>
          </a:prstGeom>
          <a:ln w="38100">
            <a:noFill/>
          </a:ln>
        </p:spPr>
        <p:txBody>
          <a:bodyPr wrap="square" anchor="b" anchorCtr="0">
            <a:noAutofit/>
          </a:bodyPr>
          <a:lstStyle/>
          <a:p>
            <a:endParaRPr lang="en-US" dirty="0">
              <a:solidFill>
                <a:srgbClr val="16254C"/>
              </a:solidFill>
            </a:endParaRPr>
          </a:p>
          <a:p>
            <a:pPr marL="342900" indent="-342900">
              <a:buAutoNum type="arabicParenBoth"/>
            </a:pPr>
            <a:r>
              <a:rPr lang="en-US" dirty="0">
                <a:solidFill>
                  <a:srgbClr val="16254C"/>
                </a:solidFill>
              </a:rPr>
              <a:t>Add missing business impact logic</a:t>
            </a:r>
          </a:p>
          <a:p>
            <a:pPr marL="342900" indent="-342900">
              <a:buAutoNum type="arabicParenBoth"/>
            </a:pPr>
            <a:r>
              <a:rPr lang="en-US" dirty="0">
                <a:solidFill>
                  <a:srgbClr val="16254C"/>
                </a:solidFill>
              </a:rPr>
              <a:t>(2) network-aware algorithms handle alerts</a:t>
            </a:r>
          </a:p>
          <a:p>
            <a:pPr marL="342900" indent="-342900">
              <a:buAutoNum type="arabicParenBoth"/>
            </a:pPr>
            <a:r>
              <a:rPr lang="en-US" dirty="0">
                <a:solidFill>
                  <a:srgbClr val="16254C"/>
                </a:solidFill>
              </a:rPr>
              <a:t>(3) Cure alert fatigue.</a:t>
            </a:r>
          </a:p>
          <a:p>
            <a:r>
              <a:rPr lang="en-US" dirty="0">
                <a:solidFill>
                  <a:srgbClr val="16254C"/>
                </a:solidFill>
              </a:rPr>
              <a:t> </a:t>
            </a:r>
          </a:p>
        </p:txBody>
      </p:sp>
      <p:sp>
        <p:nvSpPr>
          <p:cNvPr id="22" name="Text Placeholder 1">
            <a:extLst>
              <a:ext uri="{FF2B5EF4-FFF2-40B4-BE49-F238E27FC236}">
                <a16:creationId xmlns:a16="http://schemas.microsoft.com/office/drawing/2014/main" id="{EAD3C024-A8BA-4AFE-8378-4895D00EF808}"/>
              </a:ext>
            </a:extLst>
          </p:cNvPr>
          <p:cNvSpPr txBox="1">
            <a:spLocks/>
          </p:cNvSpPr>
          <p:nvPr/>
        </p:nvSpPr>
        <p:spPr>
          <a:xfrm>
            <a:off x="426782" y="4642823"/>
            <a:ext cx="11338560" cy="528613"/>
          </a:xfrm>
          <a:prstGeom prst="rect">
            <a:avLst/>
          </a:prstGeom>
        </p:spPr>
        <p:txBody>
          <a:bodyPr vert="horz" wrap="none" lIns="91440" tIns="45720" rIns="91440" bIns="45720" rtlCol="0" anchor="ctr" anchorCtr="0">
            <a:noAutofit/>
          </a:bodyPr>
          <a:lstStyle>
            <a:lvl1pPr marL="347663" indent="-347663" algn="l" defTabSz="914400" rtl="0" eaLnBrk="1" latinLnBrk="0" hangingPunct="1">
              <a:lnSpc>
                <a:spcPct val="120000"/>
              </a:lnSpc>
              <a:spcBef>
                <a:spcPts val="600"/>
              </a:spcBef>
              <a:buFontTx/>
              <a:buNone/>
              <a:defRPr lang="en-US" sz="2800" b="0" i="0" kern="1200" dirty="0">
                <a:solidFill>
                  <a:schemeClr val="tx2"/>
                </a:solidFill>
                <a:latin typeface="Avenir Book" panose="02000503020000020003" pitchFamily="2" charset="0"/>
                <a:ea typeface="Avenir Book" panose="02000503020000020003" pitchFamily="2" charset="0"/>
                <a:cs typeface="Calibri" charset="0"/>
              </a:defRPr>
            </a:lvl1pPr>
            <a:lvl2pPr marL="576263" indent="-228600" algn="l" defTabSz="914400" rtl="0" eaLnBrk="1" latinLnBrk="0" hangingPunct="1">
              <a:lnSpc>
                <a:spcPct val="120000"/>
              </a:lnSpc>
              <a:spcBef>
                <a:spcPts val="300"/>
              </a:spcBef>
              <a:buFont typeface="Arial"/>
              <a:buChar char="•"/>
              <a:defRPr lang="en-US" sz="2000" b="0" i="0" kern="1200" dirty="0">
                <a:solidFill>
                  <a:schemeClr val="tx2"/>
                </a:solidFill>
                <a:latin typeface="+mn-lt"/>
                <a:ea typeface="Fira Sans" panose="020B0503050000020004" pitchFamily="34" charset="0"/>
                <a:cs typeface="Calibri" panose="020F0502020204030204" pitchFamily="34" charset="0"/>
              </a:defRPr>
            </a:lvl2pPr>
            <a:lvl3pPr marL="804863" indent="-228600" algn="l" defTabSz="914400" rtl="0" eaLnBrk="1" latinLnBrk="0" hangingPunct="1">
              <a:lnSpc>
                <a:spcPct val="120000"/>
              </a:lnSpc>
              <a:spcBef>
                <a:spcPts val="300"/>
              </a:spcBef>
              <a:buFont typeface="Calibri" panose="020F0502020204030204" pitchFamily="34" charset="0"/>
              <a:buChar char="–"/>
              <a:defRPr lang="en-US" sz="1600" b="0" i="0" kern="1200" dirty="0">
                <a:solidFill>
                  <a:schemeClr val="tx2"/>
                </a:solidFill>
                <a:latin typeface="+mn-lt"/>
                <a:ea typeface="Fira Sans" panose="020B0503050000020004" pitchFamily="34" charset="0"/>
                <a:cs typeface="Calibri" panose="020F0502020204030204" pitchFamily="34" charset="0"/>
              </a:defRPr>
            </a:lvl3pPr>
            <a:lvl4pPr marL="1600200" indent="-228600" algn="l" defTabSz="914400" rtl="0" eaLnBrk="1" latinLnBrk="0" hangingPunct="1">
              <a:lnSpc>
                <a:spcPct val="120000"/>
              </a:lnSpc>
              <a:spcBef>
                <a:spcPts val="500"/>
              </a:spcBef>
              <a:buFont typeface="Arial"/>
              <a:buChar char="•"/>
              <a:defRPr lang="en-US" sz="1600" b="0" i="0" kern="1200" dirty="0">
                <a:solidFill>
                  <a:schemeClr val="tx2"/>
                </a:solidFill>
                <a:latin typeface="+mn-lt"/>
                <a:ea typeface="Fira Sans" panose="020B0503050000020004" pitchFamily="34" charset="0"/>
                <a:cs typeface="Calibri" panose="020F0502020204030204" pitchFamily="34" charset="0"/>
              </a:defRPr>
            </a:lvl4pPr>
            <a:lvl5pPr marL="2057400" indent="-228600" algn="l" defTabSz="914400" rtl="0" eaLnBrk="1" latinLnBrk="0" hangingPunct="1">
              <a:lnSpc>
                <a:spcPct val="120000"/>
              </a:lnSpc>
              <a:spcBef>
                <a:spcPts val="500"/>
              </a:spcBef>
              <a:buFont typeface="Arial"/>
              <a:buChar char="•"/>
              <a:defRPr lang="en-US" sz="1400" b="0" i="0" kern="1200" dirty="0">
                <a:solidFill>
                  <a:schemeClr val="tx2"/>
                </a:solidFill>
                <a:latin typeface="+mn-lt"/>
                <a:ea typeface="Fira Sans" panose="020B05030500000200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b="1" dirty="0">
                <a:solidFill>
                  <a:srgbClr val="16254C"/>
                </a:solidFill>
                <a:latin typeface="+mn-lt"/>
              </a:rPr>
              <a:t>Automating Multivendor Monitoring</a:t>
            </a:r>
            <a:endParaRPr lang="en-US" sz="2400" dirty="0">
              <a:solidFill>
                <a:srgbClr val="16254C"/>
              </a:solidFill>
              <a:latin typeface="+mn-lt"/>
            </a:endParaRPr>
          </a:p>
        </p:txBody>
      </p:sp>
      <p:sp>
        <p:nvSpPr>
          <p:cNvPr id="23" name="Rectangle 22">
            <a:extLst>
              <a:ext uri="{FF2B5EF4-FFF2-40B4-BE49-F238E27FC236}">
                <a16:creationId xmlns:a16="http://schemas.microsoft.com/office/drawing/2014/main" id="{1CD3A4D6-FC47-45FE-8B44-EC99FC5AD8E8}"/>
              </a:ext>
            </a:extLst>
          </p:cNvPr>
          <p:cNvSpPr/>
          <p:nvPr/>
        </p:nvSpPr>
        <p:spPr>
          <a:xfrm>
            <a:off x="426783" y="5295041"/>
            <a:ext cx="10880993" cy="923330"/>
          </a:xfrm>
          <a:prstGeom prst="rect">
            <a:avLst/>
          </a:prstGeom>
          <a:ln w="38100">
            <a:noFill/>
          </a:ln>
        </p:spPr>
        <p:txBody>
          <a:bodyPr wrap="square" anchor="b" anchorCtr="0">
            <a:noAutofit/>
          </a:bodyPr>
          <a:lstStyle/>
          <a:p>
            <a:endParaRPr lang="en-US" dirty="0">
              <a:solidFill>
                <a:srgbClr val="16254C"/>
              </a:solidFill>
            </a:endParaRPr>
          </a:p>
          <a:p>
            <a:pPr marL="342900" indent="-342900">
              <a:buAutoNum type="arabicParenBoth"/>
            </a:pPr>
            <a:r>
              <a:rPr lang="en-US" dirty="0">
                <a:solidFill>
                  <a:srgbClr val="16254C"/>
                </a:solidFill>
              </a:rPr>
              <a:t>Discover operational truth</a:t>
            </a:r>
          </a:p>
          <a:p>
            <a:pPr marL="342900" indent="-342900">
              <a:buAutoNum type="arabicParenBoth"/>
            </a:pPr>
            <a:r>
              <a:rPr lang="en-US" dirty="0">
                <a:solidFill>
                  <a:srgbClr val="16254C"/>
                </a:solidFill>
              </a:rPr>
              <a:t>(2) Normalize vendor jargon into NSG variables</a:t>
            </a:r>
          </a:p>
          <a:p>
            <a:pPr marL="342900" indent="-342900">
              <a:buAutoNum type="arabicParenBoth"/>
            </a:pPr>
            <a:r>
              <a:rPr lang="en-US" dirty="0">
                <a:solidFill>
                  <a:srgbClr val="16254C"/>
                </a:solidFill>
              </a:rPr>
              <a:t>(3) Zero-touch adds &amp; changes.</a:t>
            </a:r>
          </a:p>
          <a:p>
            <a:endParaRPr lang="en-US" dirty="0">
              <a:solidFill>
                <a:srgbClr val="16254C"/>
              </a:solidFill>
            </a:endParaRPr>
          </a:p>
        </p:txBody>
      </p:sp>
      <p:pic>
        <p:nvPicPr>
          <p:cNvPr id="24" name="Graphic 23">
            <a:extLst>
              <a:ext uri="{FF2B5EF4-FFF2-40B4-BE49-F238E27FC236}">
                <a16:creationId xmlns:a16="http://schemas.microsoft.com/office/drawing/2014/main" id="{B8E8135B-A739-4B5C-8D33-4307AD5860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2643" y="-1381834"/>
            <a:ext cx="5418440" cy="3828946"/>
          </a:xfrm>
          <a:prstGeom prst="rect">
            <a:avLst/>
          </a:prstGeom>
        </p:spPr>
      </p:pic>
    </p:spTree>
    <p:extLst>
      <p:ext uri="{BB962C8B-B14F-4D97-AF65-F5344CB8AC3E}">
        <p14:creationId xmlns:p14="http://schemas.microsoft.com/office/powerpoint/2010/main" val="1922653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4C2048F-3F35-EB41-9432-6C07F3CE71CA}"/>
              </a:ext>
            </a:extLst>
          </p:cNvPr>
          <p:cNvSpPr/>
          <p:nvPr/>
        </p:nvSpPr>
        <p:spPr>
          <a:xfrm>
            <a:off x="2245533" y="1485695"/>
            <a:ext cx="5833254" cy="3416320"/>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16254C"/>
                </a:solidFill>
              </a:rPr>
              <a:t>Moves network operations to a SaaS cloud</a:t>
            </a:r>
          </a:p>
          <a:p>
            <a:pPr marL="342900" indent="-342900">
              <a:buFont typeface="Arial" panose="020B0604020202020204" pitchFamily="34" charset="0"/>
              <a:buChar char="•"/>
            </a:pPr>
            <a:endParaRPr lang="en-US" sz="2400" dirty="0">
              <a:solidFill>
                <a:srgbClr val="16254C"/>
              </a:solidFill>
            </a:endParaRPr>
          </a:p>
          <a:p>
            <a:pPr marL="342900" indent="-342900">
              <a:buFont typeface="Arial" panose="020B0604020202020204" pitchFamily="34" charset="0"/>
              <a:buChar char="•"/>
            </a:pPr>
            <a:r>
              <a:rPr lang="en-US" sz="2400" dirty="0">
                <a:solidFill>
                  <a:srgbClr val="16254C"/>
                </a:solidFill>
              </a:rPr>
              <a:t>Real-time network mapping</a:t>
            </a:r>
          </a:p>
          <a:p>
            <a:pPr marL="342900" indent="-342900">
              <a:buFont typeface="Arial" panose="020B0604020202020204" pitchFamily="34" charset="0"/>
              <a:buChar char="•"/>
            </a:pPr>
            <a:endParaRPr lang="en-US" sz="2400" dirty="0">
              <a:solidFill>
                <a:srgbClr val="16254C"/>
              </a:solidFill>
            </a:endParaRPr>
          </a:p>
          <a:p>
            <a:pPr marL="342900" indent="-342900">
              <a:buFont typeface="Arial" panose="020B0604020202020204" pitchFamily="34" charset="0"/>
              <a:buChar char="•"/>
            </a:pPr>
            <a:r>
              <a:rPr lang="en-US" sz="2400" dirty="0">
                <a:solidFill>
                  <a:srgbClr val="16254C"/>
                </a:solidFill>
              </a:rPr>
              <a:t>Monitoring &amp; analytics</a:t>
            </a:r>
          </a:p>
          <a:p>
            <a:endParaRPr lang="en-US" sz="2400" dirty="0">
              <a:solidFill>
                <a:srgbClr val="16254C"/>
              </a:solidFill>
            </a:endParaRPr>
          </a:p>
          <a:p>
            <a:pPr marL="342900" indent="-342900">
              <a:buFont typeface="Arial" panose="020B0604020202020204" pitchFamily="34" charset="0"/>
              <a:buChar char="•"/>
            </a:pPr>
            <a:r>
              <a:rPr lang="en-US" sz="2400" dirty="0">
                <a:solidFill>
                  <a:srgbClr val="16254C"/>
                </a:solidFill>
              </a:rPr>
              <a:t>Workflow automation</a:t>
            </a:r>
            <a:br>
              <a:rPr lang="en-US" sz="2400" dirty="0">
                <a:solidFill>
                  <a:srgbClr val="16254C"/>
                </a:solidFill>
              </a:rPr>
            </a:br>
            <a:endParaRPr lang="en-US" sz="2400" dirty="0">
              <a:solidFill>
                <a:srgbClr val="16254C"/>
              </a:solidFill>
            </a:endParaRPr>
          </a:p>
          <a:p>
            <a:pPr marL="342900" indent="-342900">
              <a:buFont typeface="Arial" panose="020B0604020202020204" pitchFamily="34" charset="0"/>
              <a:buChar char="•"/>
            </a:pPr>
            <a:r>
              <a:rPr lang="en-US" sz="2400" dirty="0">
                <a:solidFill>
                  <a:srgbClr val="16254C"/>
                </a:solidFill>
              </a:rPr>
              <a:t>Builds an operational source of truth</a:t>
            </a:r>
          </a:p>
        </p:txBody>
      </p:sp>
      <p:sp>
        <p:nvSpPr>
          <p:cNvPr id="21" name="Rectangle 20">
            <a:extLst>
              <a:ext uri="{FF2B5EF4-FFF2-40B4-BE49-F238E27FC236}">
                <a16:creationId xmlns:a16="http://schemas.microsoft.com/office/drawing/2014/main" id="{9982FC3F-B816-AA4A-A7EC-779EC4910FFB}"/>
              </a:ext>
            </a:extLst>
          </p:cNvPr>
          <p:cNvSpPr/>
          <p:nvPr/>
        </p:nvSpPr>
        <p:spPr>
          <a:xfrm>
            <a:off x="7502202" y="5324955"/>
            <a:ext cx="2905266" cy="1118255"/>
          </a:xfrm>
          <a:prstGeom prst="rect">
            <a:avLst/>
          </a:prstGeom>
          <a:ln w="38100">
            <a:noFill/>
          </a:ln>
        </p:spPr>
        <p:txBody>
          <a:bodyPr wrap="square" anchor="b" anchorCtr="0">
            <a:spAutoFit/>
          </a:bodyPr>
          <a:lstStyle/>
          <a:p>
            <a:pPr>
              <a:lnSpc>
                <a:spcPts val="2000"/>
              </a:lnSpc>
            </a:pPr>
            <a:endParaRPr lang="en-US" b="1" dirty="0">
              <a:solidFill>
                <a:srgbClr val="16254C"/>
              </a:solidFill>
            </a:endParaRPr>
          </a:p>
          <a:p>
            <a:pPr lvl="1" algn="r">
              <a:lnSpc>
                <a:spcPts val="2000"/>
              </a:lnSpc>
            </a:pPr>
            <a:r>
              <a:rPr lang="en-US" sz="2400" b="1" dirty="0">
                <a:solidFill>
                  <a:srgbClr val="16254C"/>
                </a:solidFill>
              </a:rPr>
              <a:t>It’s Google Maps</a:t>
            </a:r>
          </a:p>
          <a:p>
            <a:pPr lvl="1" algn="r">
              <a:lnSpc>
                <a:spcPts val="2000"/>
              </a:lnSpc>
            </a:pPr>
            <a:r>
              <a:rPr lang="en-US" sz="2400" b="1" dirty="0">
                <a:solidFill>
                  <a:srgbClr val="16254C"/>
                </a:solidFill>
              </a:rPr>
              <a:t>for networks.</a:t>
            </a:r>
          </a:p>
          <a:p>
            <a:pPr>
              <a:lnSpc>
                <a:spcPts val="2000"/>
              </a:lnSpc>
            </a:pPr>
            <a:endParaRPr lang="en-US" b="1" dirty="0">
              <a:solidFill>
                <a:srgbClr val="16254C"/>
              </a:solidFill>
            </a:endParaRPr>
          </a:p>
        </p:txBody>
      </p:sp>
      <p:pic>
        <p:nvPicPr>
          <p:cNvPr id="22" name="Picture 21">
            <a:extLst>
              <a:ext uri="{FF2B5EF4-FFF2-40B4-BE49-F238E27FC236}">
                <a16:creationId xmlns:a16="http://schemas.microsoft.com/office/drawing/2014/main" id="{A0B53DFA-E6BC-8F40-8946-323AFEFF2770}"/>
              </a:ext>
            </a:extLst>
          </p:cNvPr>
          <p:cNvPicPr>
            <a:picLocks noChangeAspect="1"/>
          </p:cNvPicPr>
          <p:nvPr/>
        </p:nvPicPr>
        <p:blipFill>
          <a:blip r:embed="rId3"/>
          <a:stretch>
            <a:fillRect/>
          </a:stretch>
        </p:blipFill>
        <p:spPr>
          <a:xfrm>
            <a:off x="10407468" y="5442662"/>
            <a:ext cx="713365" cy="722538"/>
          </a:xfrm>
          <a:prstGeom prst="rect">
            <a:avLst/>
          </a:prstGeom>
        </p:spPr>
      </p:pic>
      <p:pic>
        <p:nvPicPr>
          <p:cNvPr id="12" name="Graphic 11">
            <a:extLst>
              <a:ext uri="{FF2B5EF4-FFF2-40B4-BE49-F238E27FC236}">
                <a16:creationId xmlns:a16="http://schemas.microsoft.com/office/drawing/2014/main" id="{9A5A0205-7A27-47DE-A05C-ED64CFA2AF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3653" y="-1238608"/>
            <a:ext cx="5100839" cy="3604513"/>
          </a:xfrm>
          <a:prstGeom prst="rect">
            <a:avLst/>
          </a:prstGeom>
        </p:spPr>
      </p:pic>
      <p:sp>
        <p:nvSpPr>
          <p:cNvPr id="13" name="Title 5">
            <a:extLst>
              <a:ext uri="{FF2B5EF4-FFF2-40B4-BE49-F238E27FC236}">
                <a16:creationId xmlns:a16="http://schemas.microsoft.com/office/drawing/2014/main" id="{592147B8-7C35-4FD7-BB89-88BCFDF9418A}"/>
              </a:ext>
            </a:extLst>
          </p:cNvPr>
          <p:cNvSpPr>
            <a:spLocks noGrp="1"/>
          </p:cNvSpPr>
          <p:nvPr>
            <p:ph type="title"/>
          </p:nvPr>
        </p:nvSpPr>
        <p:spPr>
          <a:xfrm>
            <a:off x="3830034" y="228307"/>
            <a:ext cx="7365134" cy="624548"/>
          </a:xfrm>
        </p:spPr>
        <p:txBody>
          <a:bodyPr/>
          <a:lstStyle/>
          <a:p>
            <a:r>
              <a:rPr lang="en-US" b="1" dirty="0"/>
              <a:t>performance monitoring automation: </a:t>
            </a:r>
            <a:endParaRPr lang="en-US" sz="2400" b="1" dirty="0"/>
          </a:p>
        </p:txBody>
      </p:sp>
      <p:pic>
        <p:nvPicPr>
          <p:cNvPr id="5" name="Graphic 4">
            <a:extLst>
              <a:ext uri="{FF2B5EF4-FFF2-40B4-BE49-F238E27FC236}">
                <a16:creationId xmlns:a16="http://schemas.microsoft.com/office/drawing/2014/main" id="{58CC7091-75CC-4E30-B9A9-756474E4C3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29530" y="-2629317"/>
            <a:ext cx="6361308" cy="8232281"/>
          </a:xfrm>
          <a:prstGeom prst="rect">
            <a:avLst/>
          </a:prstGeom>
        </p:spPr>
      </p:pic>
    </p:spTree>
    <p:extLst>
      <p:ext uri="{BB962C8B-B14F-4D97-AF65-F5344CB8AC3E}">
        <p14:creationId xmlns:p14="http://schemas.microsoft.com/office/powerpoint/2010/main" val="3303571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 name="Title 6">
            <a:extLst>
              <a:ext uri="{FF2B5EF4-FFF2-40B4-BE49-F238E27FC236}">
                <a16:creationId xmlns:a16="http://schemas.microsoft.com/office/drawing/2014/main" id="{DF0F962A-16D1-1C45-9E60-DC8FB4C61A26}"/>
              </a:ext>
            </a:extLst>
          </p:cNvPr>
          <p:cNvSpPr txBox="1">
            <a:spLocks/>
          </p:cNvSpPr>
          <p:nvPr/>
        </p:nvSpPr>
        <p:spPr>
          <a:xfrm>
            <a:off x="2096355" y="1033666"/>
            <a:ext cx="7923089" cy="75667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algn="ctr"/>
            <a:r>
              <a:rPr lang="en-US" sz="2400" dirty="0">
                <a:solidFill>
                  <a:srgbClr val="16254C"/>
                </a:solidFill>
              </a:rPr>
              <a:t>Telemetry changes everything.</a:t>
            </a:r>
          </a:p>
        </p:txBody>
      </p:sp>
      <p:pic>
        <p:nvPicPr>
          <p:cNvPr id="31" name="Graphic 30">
            <a:extLst>
              <a:ext uri="{FF2B5EF4-FFF2-40B4-BE49-F238E27FC236}">
                <a16:creationId xmlns:a16="http://schemas.microsoft.com/office/drawing/2014/main" id="{4215B653-A854-4617-AC3A-A773B6EA98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3653" y="-1238608"/>
            <a:ext cx="5100839" cy="3604513"/>
          </a:xfrm>
          <a:prstGeom prst="rect">
            <a:avLst/>
          </a:prstGeom>
        </p:spPr>
      </p:pic>
      <p:sp>
        <p:nvSpPr>
          <p:cNvPr id="32" name="Title 5">
            <a:extLst>
              <a:ext uri="{FF2B5EF4-FFF2-40B4-BE49-F238E27FC236}">
                <a16:creationId xmlns:a16="http://schemas.microsoft.com/office/drawing/2014/main" id="{69289D8E-3162-4CAB-9514-9C47A32CB722}"/>
              </a:ext>
            </a:extLst>
          </p:cNvPr>
          <p:cNvSpPr>
            <a:spLocks noGrp="1"/>
          </p:cNvSpPr>
          <p:nvPr>
            <p:ph type="title"/>
          </p:nvPr>
        </p:nvSpPr>
        <p:spPr>
          <a:xfrm>
            <a:off x="3830034" y="228307"/>
            <a:ext cx="7365134" cy="624548"/>
          </a:xfrm>
        </p:spPr>
        <p:txBody>
          <a:bodyPr/>
          <a:lstStyle/>
          <a:p>
            <a:r>
              <a:rPr lang="en-US" b="1" dirty="0"/>
              <a:t>performance monitoring automation: </a:t>
            </a:r>
            <a:endParaRPr lang="en-US" sz="2400" b="1" dirty="0"/>
          </a:p>
        </p:txBody>
      </p:sp>
      <p:grpSp>
        <p:nvGrpSpPr>
          <p:cNvPr id="45" name="Group 44">
            <a:extLst>
              <a:ext uri="{FF2B5EF4-FFF2-40B4-BE49-F238E27FC236}">
                <a16:creationId xmlns:a16="http://schemas.microsoft.com/office/drawing/2014/main" id="{A23B43D2-74A8-4368-A3E3-C287209777C0}"/>
              </a:ext>
            </a:extLst>
          </p:cNvPr>
          <p:cNvGrpSpPr/>
          <p:nvPr/>
        </p:nvGrpSpPr>
        <p:grpSpPr>
          <a:xfrm>
            <a:off x="3465139" y="1805955"/>
            <a:ext cx="5100839" cy="3146142"/>
            <a:chOff x="5735287" y="3429000"/>
            <a:chExt cx="4372951" cy="2697188"/>
          </a:xfrm>
        </p:grpSpPr>
        <p:sp>
          <p:nvSpPr>
            <p:cNvPr id="46" name="Rectangle 45">
              <a:extLst>
                <a:ext uri="{FF2B5EF4-FFF2-40B4-BE49-F238E27FC236}">
                  <a16:creationId xmlns:a16="http://schemas.microsoft.com/office/drawing/2014/main" id="{8DF7111E-A653-4741-998F-B1269E565548}"/>
                </a:ext>
              </a:extLst>
            </p:cNvPr>
            <p:cNvSpPr/>
            <p:nvPr/>
          </p:nvSpPr>
          <p:spPr>
            <a:xfrm>
              <a:off x="5773244" y="5293217"/>
              <a:ext cx="1021329" cy="463639"/>
            </a:xfrm>
            <a:prstGeom prst="rect">
              <a:avLst/>
            </a:prstGeom>
            <a:solidFill>
              <a:srgbClr val="99CA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E62539C3-5DC3-4D21-8F1B-AD14F00E3F59}"/>
                </a:ext>
              </a:extLst>
            </p:cNvPr>
            <p:cNvSpPr/>
            <p:nvPr/>
          </p:nvSpPr>
          <p:spPr>
            <a:xfrm>
              <a:off x="5773243" y="4797227"/>
              <a:ext cx="322757" cy="46363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F8C7189-F6E1-4B2B-9B68-9ECC6F660E3B}"/>
                </a:ext>
              </a:extLst>
            </p:cNvPr>
            <p:cNvSpPr/>
            <p:nvPr/>
          </p:nvSpPr>
          <p:spPr>
            <a:xfrm>
              <a:off x="6120580" y="4797228"/>
              <a:ext cx="322757" cy="46363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2" name="Rectangle 51">
              <a:extLst>
                <a:ext uri="{FF2B5EF4-FFF2-40B4-BE49-F238E27FC236}">
                  <a16:creationId xmlns:a16="http://schemas.microsoft.com/office/drawing/2014/main" id="{4F8DC867-6419-4111-B74C-973BF244D452}"/>
                </a:ext>
              </a:extLst>
            </p:cNvPr>
            <p:cNvSpPr/>
            <p:nvPr/>
          </p:nvSpPr>
          <p:spPr>
            <a:xfrm>
              <a:off x="6467917" y="4797227"/>
              <a:ext cx="322757" cy="46363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Rectangle 54">
              <a:extLst>
                <a:ext uri="{FF2B5EF4-FFF2-40B4-BE49-F238E27FC236}">
                  <a16:creationId xmlns:a16="http://schemas.microsoft.com/office/drawing/2014/main" id="{43A82E63-401A-41D2-8CF2-69F71011AAB6}"/>
                </a:ext>
              </a:extLst>
            </p:cNvPr>
            <p:cNvSpPr/>
            <p:nvPr/>
          </p:nvSpPr>
          <p:spPr>
            <a:xfrm>
              <a:off x="5735287" y="5756856"/>
              <a:ext cx="1093341" cy="369332"/>
            </a:xfrm>
            <a:prstGeom prst="rect">
              <a:avLst/>
            </a:prstGeom>
          </p:spPr>
          <p:txBody>
            <a:bodyPr wrap="square">
              <a:spAutoFit/>
            </a:bodyPr>
            <a:lstStyle/>
            <a:p>
              <a:pPr algn="ctr"/>
              <a:r>
                <a:rPr lang="en-US" b="1" dirty="0"/>
                <a:t>Compute</a:t>
              </a:r>
              <a:endParaRPr lang="en-US" dirty="0"/>
            </a:p>
          </p:txBody>
        </p:sp>
        <p:sp>
          <p:nvSpPr>
            <p:cNvPr id="56" name="Rectangle 55">
              <a:extLst>
                <a:ext uri="{FF2B5EF4-FFF2-40B4-BE49-F238E27FC236}">
                  <a16:creationId xmlns:a16="http://schemas.microsoft.com/office/drawing/2014/main" id="{BC1145C7-6C7B-474A-9DF9-BCFF064E8AF0}"/>
                </a:ext>
              </a:extLst>
            </p:cNvPr>
            <p:cNvSpPr/>
            <p:nvPr/>
          </p:nvSpPr>
          <p:spPr>
            <a:xfrm>
              <a:off x="7261179" y="4807000"/>
              <a:ext cx="1518345" cy="830997"/>
            </a:xfrm>
            <a:prstGeom prst="rect">
              <a:avLst/>
            </a:prstGeom>
          </p:spPr>
          <p:txBody>
            <a:bodyPr wrap="square">
              <a:spAutoFit/>
            </a:bodyPr>
            <a:lstStyle/>
            <a:p>
              <a:pPr algn="ctr"/>
              <a:r>
                <a:rPr lang="en-US" sz="4800" b="1" dirty="0">
                  <a:solidFill>
                    <a:srgbClr val="62AFC9"/>
                  </a:solidFill>
                </a:rPr>
                <a:t>&lt; … &gt;</a:t>
              </a:r>
            </a:p>
          </p:txBody>
        </p:sp>
        <p:sp>
          <p:nvSpPr>
            <p:cNvPr id="57" name="Rectangle 56">
              <a:extLst>
                <a:ext uri="{FF2B5EF4-FFF2-40B4-BE49-F238E27FC236}">
                  <a16:creationId xmlns:a16="http://schemas.microsoft.com/office/drawing/2014/main" id="{5486AE8A-21BE-4FE0-BD2A-CF27980323BC}"/>
                </a:ext>
              </a:extLst>
            </p:cNvPr>
            <p:cNvSpPr/>
            <p:nvPr/>
          </p:nvSpPr>
          <p:spPr>
            <a:xfrm>
              <a:off x="7473682" y="5756856"/>
              <a:ext cx="1093341" cy="369332"/>
            </a:xfrm>
            <a:prstGeom prst="rect">
              <a:avLst/>
            </a:prstGeom>
          </p:spPr>
          <p:txBody>
            <a:bodyPr wrap="square">
              <a:spAutoFit/>
            </a:bodyPr>
            <a:lstStyle/>
            <a:p>
              <a:pPr algn="ctr"/>
              <a:r>
                <a:rPr lang="en-US" b="1" dirty="0"/>
                <a:t>Network</a:t>
              </a:r>
              <a:endParaRPr lang="en-US" dirty="0"/>
            </a:p>
          </p:txBody>
        </p:sp>
        <p:sp>
          <p:nvSpPr>
            <p:cNvPr id="58" name="Can 49">
              <a:extLst>
                <a:ext uri="{FF2B5EF4-FFF2-40B4-BE49-F238E27FC236}">
                  <a16:creationId xmlns:a16="http://schemas.microsoft.com/office/drawing/2014/main" id="{B3F5C2A4-A860-45AF-A76B-E853BB22DFBE}"/>
                </a:ext>
              </a:extLst>
            </p:cNvPr>
            <p:cNvSpPr/>
            <p:nvPr/>
          </p:nvSpPr>
          <p:spPr>
            <a:xfrm>
              <a:off x="9059871" y="4807000"/>
              <a:ext cx="983193" cy="914400"/>
            </a:xfrm>
            <a:prstGeom prst="can">
              <a:avLst/>
            </a:prstGeom>
            <a:solidFill>
              <a:srgbClr val="EE2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F0960C7F-2D3D-41D5-A87F-29E3FFA276BA}"/>
                </a:ext>
              </a:extLst>
            </p:cNvPr>
            <p:cNvSpPr/>
            <p:nvPr/>
          </p:nvSpPr>
          <p:spPr>
            <a:xfrm>
              <a:off x="9014897" y="5756856"/>
              <a:ext cx="1093341" cy="369332"/>
            </a:xfrm>
            <a:prstGeom prst="rect">
              <a:avLst/>
            </a:prstGeom>
          </p:spPr>
          <p:txBody>
            <a:bodyPr wrap="square">
              <a:spAutoFit/>
            </a:bodyPr>
            <a:lstStyle/>
            <a:p>
              <a:pPr algn="ctr"/>
              <a:r>
                <a:rPr lang="en-US" b="1" dirty="0"/>
                <a:t>Storage</a:t>
              </a:r>
              <a:endParaRPr lang="en-US" dirty="0"/>
            </a:p>
          </p:txBody>
        </p:sp>
        <p:pic>
          <p:nvPicPr>
            <p:cNvPr id="60" name="Picture 2">
              <a:extLst>
                <a:ext uri="{FF2B5EF4-FFF2-40B4-BE49-F238E27FC236}">
                  <a16:creationId xmlns:a16="http://schemas.microsoft.com/office/drawing/2014/main" id="{DCD3FE79-1715-4499-993B-690D3395AAEE}"/>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97728" y="3429000"/>
              <a:ext cx="1645246" cy="164524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0" descr="Screen Shot 2019-04-18 at 5.18.02 PM.png">
              <a:extLst>
                <a:ext uri="{FF2B5EF4-FFF2-40B4-BE49-F238E27FC236}">
                  <a16:creationId xmlns:a16="http://schemas.microsoft.com/office/drawing/2014/main" id="{03F7A020-BE9A-4E4E-A563-8AC95AC15A8D}"/>
                </a:ext>
              </a:extLst>
            </p:cNvPr>
            <p:cNvPicPr>
              <a:picLocks noChangeAspect="1"/>
            </p:cNvPicPr>
            <p:nvPr/>
          </p:nvPicPr>
          <p:blipFill>
            <a:blip r:embed="rId5"/>
            <a:stretch>
              <a:fillRect/>
            </a:stretch>
          </p:blipFill>
          <p:spPr>
            <a:xfrm>
              <a:off x="7763784" y="3701787"/>
              <a:ext cx="513134" cy="474378"/>
            </a:xfrm>
            <a:prstGeom prst="rect">
              <a:avLst/>
            </a:prstGeom>
          </p:spPr>
        </p:pic>
      </p:grpSp>
      <p:sp>
        <p:nvSpPr>
          <p:cNvPr id="62" name="Rectangle 61">
            <a:extLst>
              <a:ext uri="{FF2B5EF4-FFF2-40B4-BE49-F238E27FC236}">
                <a16:creationId xmlns:a16="http://schemas.microsoft.com/office/drawing/2014/main" id="{F20AA631-747C-4BF2-A52B-DDF10F5F2DBC}"/>
              </a:ext>
            </a:extLst>
          </p:cNvPr>
          <p:cNvSpPr/>
          <p:nvPr/>
        </p:nvSpPr>
        <p:spPr>
          <a:xfrm>
            <a:off x="-153492" y="5312029"/>
            <a:ext cx="2905266" cy="1118255"/>
          </a:xfrm>
          <a:prstGeom prst="rect">
            <a:avLst/>
          </a:prstGeom>
          <a:ln w="38100">
            <a:noFill/>
          </a:ln>
        </p:spPr>
        <p:txBody>
          <a:bodyPr wrap="square" anchor="b" anchorCtr="0">
            <a:spAutoFit/>
          </a:bodyPr>
          <a:lstStyle/>
          <a:p>
            <a:pPr>
              <a:lnSpc>
                <a:spcPts val="2000"/>
              </a:lnSpc>
            </a:pPr>
            <a:endParaRPr lang="en-US" b="1" dirty="0">
              <a:solidFill>
                <a:srgbClr val="16254C"/>
              </a:solidFill>
            </a:endParaRPr>
          </a:p>
          <a:p>
            <a:pPr lvl="1" algn="r">
              <a:lnSpc>
                <a:spcPts val="2000"/>
              </a:lnSpc>
            </a:pPr>
            <a:r>
              <a:rPr lang="en-US" sz="2400" b="1" dirty="0">
                <a:solidFill>
                  <a:srgbClr val="16254C"/>
                </a:solidFill>
              </a:rPr>
              <a:t>It’s Google Maps</a:t>
            </a:r>
          </a:p>
          <a:p>
            <a:pPr lvl="1" algn="r">
              <a:lnSpc>
                <a:spcPts val="2000"/>
              </a:lnSpc>
            </a:pPr>
            <a:r>
              <a:rPr lang="en-US" sz="2400" b="1" dirty="0">
                <a:solidFill>
                  <a:srgbClr val="16254C"/>
                </a:solidFill>
              </a:rPr>
              <a:t>for networks.</a:t>
            </a:r>
          </a:p>
          <a:p>
            <a:pPr>
              <a:lnSpc>
                <a:spcPts val="2000"/>
              </a:lnSpc>
            </a:pPr>
            <a:endParaRPr lang="en-US" b="1" dirty="0">
              <a:solidFill>
                <a:srgbClr val="16254C"/>
              </a:solidFill>
            </a:endParaRPr>
          </a:p>
        </p:txBody>
      </p:sp>
      <p:pic>
        <p:nvPicPr>
          <p:cNvPr id="63" name="Picture 62">
            <a:extLst>
              <a:ext uri="{FF2B5EF4-FFF2-40B4-BE49-F238E27FC236}">
                <a16:creationId xmlns:a16="http://schemas.microsoft.com/office/drawing/2014/main" id="{A5CA12D3-6537-4084-80ED-4151AD7F5EA1}"/>
              </a:ext>
            </a:extLst>
          </p:cNvPr>
          <p:cNvPicPr>
            <a:picLocks noChangeAspect="1"/>
          </p:cNvPicPr>
          <p:nvPr/>
        </p:nvPicPr>
        <p:blipFill>
          <a:blip r:embed="rId6"/>
          <a:stretch>
            <a:fillRect/>
          </a:stretch>
        </p:blipFill>
        <p:spPr>
          <a:xfrm>
            <a:off x="2751774" y="5429736"/>
            <a:ext cx="713365" cy="722538"/>
          </a:xfrm>
          <a:prstGeom prst="rect">
            <a:avLst/>
          </a:prstGeom>
        </p:spPr>
      </p:pic>
      <p:sp>
        <p:nvSpPr>
          <p:cNvPr id="64" name="Rectangle 63">
            <a:extLst>
              <a:ext uri="{FF2B5EF4-FFF2-40B4-BE49-F238E27FC236}">
                <a16:creationId xmlns:a16="http://schemas.microsoft.com/office/drawing/2014/main" id="{19FF1BD9-DB7D-42C4-8EB4-DF525AA2713C}"/>
              </a:ext>
            </a:extLst>
          </p:cNvPr>
          <p:cNvSpPr/>
          <p:nvPr/>
        </p:nvSpPr>
        <p:spPr>
          <a:xfrm>
            <a:off x="7023920" y="5309899"/>
            <a:ext cx="3858986" cy="1118255"/>
          </a:xfrm>
          <a:prstGeom prst="rect">
            <a:avLst/>
          </a:prstGeom>
          <a:ln w="38100">
            <a:noFill/>
          </a:ln>
        </p:spPr>
        <p:txBody>
          <a:bodyPr wrap="square" anchor="b" anchorCtr="0">
            <a:spAutoFit/>
          </a:bodyPr>
          <a:lstStyle/>
          <a:p>
            <a:pPr>
              <a:lnSpc>
                <a:spcPts val="2000"/>
              </a:lnSpc>
            </a:pPr>
            <a:endParaRPr lang="en-US" b="1" dirty="0">
              <a:solidFill>
                <a:srgbClr val="16254C"/>
              </a:solidFill>
            </a:endParaRPr>
          </a:p>
          <a:p>
            <a:pPr lvl="1" algn="r">
              <a:lnSpc>
                <a:spcPts val="2000"/>
              </a:lnSpc>
            </a:pPr>
            <a:r>
              <a:rPr lang="en-US" sz="2400" b="1" dirty="0">
                <a:solidFill>
                  <a:srgbClr val="16254C"/>
                </a:solidFill>
              </a:rPr>
              <a:t>It’s Google App Engine</a:t>
            </a:r>
          </a:p>
          <a:p>
            <a:pPr lvl="1" algn="r">
              <a:lnSpc>
                <a:spcPts val="2000"/>
              </a:lnSpc>
            </a:pPr>
            <a:r>
              <a:rPr lang="en-US" sz="2400" b="1" dirty="0">
                <a:solidFill>
                  <a:srgbClr val="16254C"/>
                </a:solidFill>
              </a:rPr>
              <a:t>for networks.</a:t>
            </a:r>
          </a:p>
          <a:p>
            <a:pPr>
              <a:lnSpc>
                <a:spcPts val="2000"/>
              </a:lnSpc>
            </a:pPr>
            <a:endParaRPr lang="en-US" b="1" dirty="0">
              <a:solidFill>
                <a:srgbClr val="16254C"/>
              </a:solidFill>
            </a:endParaRPr>
          </a:p>
        </p:txBody>
      </p:sp>
      <p:pic>
        <p:nvPicPr>
          <p:cNvPr id="66" name="Picture 2" descr="Image result for google app engine icon">
            <a:extLst>
              <a:ext uri="{FF2B5EF4-FFF2-40B4-BE49-F238E27FC236}">
                <a16:creationId xmlns:a16="http://schemas.microsoft.com/office/drawing/2014/main" id="{598D9F25-B665-44ED-BFF7-ABB7A7A118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03981" y="5449865"/>
            <a:ext cx="982374" cy="765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155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1969C07D-2567-427D-BD0A-39666FB9BB83}"/>
              </a:ext>
            </a:extLst>
          </p:cNvPr>
          <p:cNvSpPr>
            <a:spLocks noGrp="1"/>
          </p:cNvSpPr>
          <p:nvPr>
            <p:ph type="title"/>
          </p:nvPr>
        </p:nvSpPr>
        <p:spPr>
          <a:xfrm>
            <a:off x="426782" y="90335"/>
            <a:ext cx="5979779" cy="914400"/>
          </a:xfrm>
        </p:spPr>
        <p:txBody>
          <a:bodyPr/>
          <a:lstStyle/>
          <a:p>
            <a:r>
              <a:rPr lang="en-US" b="1" dirty="0"/>
              <a:t>Pricing Summary</a:t>
            </a:r>
          </a:p>
        </p:txBody>
      </p:sp>
      <p:sp>
        <p:nvSpPr>
          <p:cNvPr id="11" name="Title 6">
            <a:extLst>
              <a:ext uri="{FF2B5EF4-FFF2-40B4-BE49-F238E27FC236}">
                <a16:creationId xmlns:a16="http://schemas.microsoft.com/office/drawing/2014/main" id="{B8BC0BFD-9BB5-400E-A627-7605EEA25431}"/>
              </a:ext>
            </a:extLst>
          </p:cNvPr>
          <p:cNvSpPr txBox="1">
            <a:spLocks/>
          </p:cNvSpPr>
          <p:nvPr/>
        </p:nvSpPr>
        <p:spPr>
          <a:xfrm>
            <a:off x="6406561" y="2315002"/>
            <a:ext cx="4366997" cy="2295315"/>
          </a:xfrm>
          <a:prstGeom prst="rect">
            <a:avLst/>
          </a:prstGeom>
          <a:solidFill>
            <a:schemeClr val="accent2"/>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algn="ctr"/>
            <a:r>
              <a:rPr lang="en-US" sz="1800" dirty="0">
                <a:solidFill>
                  <a:schemeClr val="accent2">
                    <a:lumMod val="60000"/>
                    <a:lumOff val="40000"/>
                  </a:schemeClr>
                </a:solidFill>
              </a:rPr>
              <a:t>Starts @:</a:t>
            </a:r>
            <a:r>
              <a:rPr lang="en-US" sz="1800" dirty="0">
                <a:solidFill>
                  <a:schemeClr val="bg1"/>
                </a:solidFill>
              </a:rPr>
              <a:t> </a:t>
            </a:r>
          </a:p>
          <a:p>
            <a:pPr algn="ctr"/>
            <a:r>
              <a:rPr lang="en-US" sz="2800" dirty="0">
                <a:solidFill>
                  <a:schemeClr val="bg1"/>
                </a:solidFill>
              </a:rPr>
              <a:t>$250/device/year</a:t>
            </a:r>
          </a:p>
          <a:p>
            <a:pPr algn="ctr"/>
            <a:r>
              <a:rPr lang="en-US" sz="1800" dirty="0">
                <a:solidFill>
                  <a:schemeClr val="accent2">
                    <a:lumMod val="60000"/>
                    <a:lumOff val="40000"/>
                  </a:schemeClr>
                </a:solidFill>
              </a:rPr>
              <a:t>(volume discounts @500 devices)</a:t>
            </a:r>
          </a:p>
        </p:txBody>
      </p:sp>
      <p:pic>
        <p:nvPicPr>
          <p:cNvPr id="12" name="Graphic 11">
            <a:extLst>
              <a:ext uri="{FF2B5EF4-FFF2-40B4-BE49-F238E27FC236}">
                <a16:creationId xmlns:a16="http://schemas.microsoft.com/office/drawing/2014/main" id="{D160F13C-1390-480A-80B9-735748CD9F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81398" y="3634584"/>
            <a:ext cx="3388704" cy="797342"/>
          </a:xfrm>
          <a:prstGeom prst="rect">
            <a:avLst/>
          </a:prstGeom>
        </p:spPr>
      </p:pic>
      <p:grpSp>
        <p:nvGrpSpPr>
          <p:cNvPr id="16" name="Group 15">
            <a:extLst>
              <a:ext uri="{FF2B5EF4-FFF2-40B4-BE49-F238E27FC236}">
                <a16:creationId xmlns:a16="http://schemas.microsoft.com/office/drawing/2014/main" id="{876E90A2-ACB5-4D71-8678-313AF6857487}"/>
              </a:ext>
            </a:extLst>
          </p:cNvPr>
          <p:cNvGrpSpPr/>
          <p:nvPr/>
        </p:nvGrpSpPr>
        <p:grpSpPr>
          <a:xfrm>
            <a:off x="1009222" y="2107319"/>
            <a:ext cx="3927539" cy="2693939"/>
            <a:chOff x="1142852" y="2266116"/>
            <a:chExt cx="3927539" cy="2693939"/>
          </a:xfrm>
        </p:grpSpPr>
        <p:sp>
          <p:nvSpPr>
            <p:cNvPr id="17" name="Rectangle 16">
              <a:extLst>
                <a:ext uri="{FF2B5EF4-FFF2-40B4-BE49-F238E27FC236}">
                  <a16:creationId xmlns:a16="http://schemas.microsoft.com/office/drawing/2014/main" id="{9B1678AC-D4D4-44FA-9B55-32EABACDB144}"/>
                </a:ext>
              </a:extLst>
            </p:cNvPr>
            <p:cNvSpPr/>
            <p:nvPr/>
          </p:nvSpPr>
          <p:spPr>
            <a:xfrm>
              <a:off x="1142852" y="4590723"/>
              <a:ext cx="3927539" cy="369332"/>
            </a:xfrm>
            <a:prstGeom prst="rect">
              <a:avLst/>
            </a:prstGeom>
          </p:spPr>
          <p:txBody>
            <a:bodyPr wrap="square">
              <a:spAutoFit/>
            </a:bodyPr>
            <a:lstStyle/>
            <a:p>
              <a:pPr algn="ctr"/>
              <a:r>
                <a:rPr lang="en-US" b="1" dirty="0">
                  <a:solidFill>
                    <a:srgbClr val="16254C"/>
                  </a:solidFill>
                </a:rPr>
                <a:t>Performance Monitoring Automation</a:t>
              </a:r>
            </a:p>
          </p:txBody>
        </p:sp>
        <p:pic>
          <p:nvPicPr>
            <p:cNvPr id="18" name="Picture 17" descr="Screen Shot 2019-04-18 at 5.18.02 PM.png">
              <a:extLst>
                <a:ext uri="{FF2B5EF4-FFF2-40B4-BE49-F238E27FC236}">
                  <a16:creationId xmlns:a16="http://schemas.microsoft.com/office/drawing/2014/main" id="{4EE08CFF-FF6A-4B0D-BE0A-86BDF6AAE749}"/>
                </a:ext>
              </a:extLst>
            </p:cNvPr>
            <p:cNvPicPr>
              <a:picLocks noChangeAspect="1"/>
            </p:cNvPicPr>
            <p:nvPr/>
          </p:nvPicPr>
          <p:blipFill>
            <a:blip r:embed="rId4"/>
            <a:stretch>
              <a:fillRect/>
            </a:stretch>
          </p:blipFill>
          <p:spPr>
            <a:xfrm>
              <a:off x="2201722" y="2266116"/>
              <a:ext cx="1809801" cy="1673110"/>
            </a:xfrm>
            <a:prstGeom prst="rect">
              <a:avLst/>
            </a:prstGeom>
          </p:spPr>
        </p:pic>
      </p:grpSp>
    </p:spTree>
    <p:extLst>
      <p:ext uri="{BB962C8B-B14F-4D97-AF65-F5344CB8AC3E}">
        <p14:creationId xmlns:p14="http://schemas.microsoft.com/office/powerpoint/2010/main" val="668784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03453F5A-A2FD-4437-982F-7EC48F077110}"/>
              </a:ext>
            </a:extLst>
          </p:cNvPr>
          <p:cNvGrpSpPr/>
          <p:nvPr/>
        </p:nvGrpSpPr>
        <p:grpSpPr>
          <a:xfrm>
            <a:off x="6285807" y="1447800"/>
            <a:ext cx="5279571" cy="4225040"/>
            <a:chOff x="533400" y="1065417"/>
            <a:chExt cx="5279571" cy="4225040"/>
          </a:xfrm>
        </p:grpSpPr>
        <p:sp>
          <p:nvSpPr>
            <p:cNvPr id="37" name="Rectangle: Rounded Corners 4">
              <a:extLst>
                <a:ext uri="{FF2B5EF4-FFF2-40B4-BE49-F238E27FC236}">
                  <a16:creationId xmlns:a16="http://schemas.microsoft.com/office/drawing/2014/main" id="{BC8EFD5B-E54B-4D00-8E11-6BB9964803FC}"/>
                </a:ext>
              </a:extLst>
            </p:cNvPr>
            <p:cNvSpPr/>
            <p:nvPr/>
          </p:nvSpPr>
          <p:spPr>
            <a:xfrm>
              <a:off x="533400" y="1065417"/>
              <a:ext cx="5279571" cy="4225040"/>
            </a:xfrm>
            <a:prstGeom prst="roundRect">
              <a:avLst>
                <a:gd name="adj" fmla="val 0"/>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2815230-1310-470A-AD41-5338B32CA948}"/>
                </a:ext>
              </a:extLst>
            </p:cNvPr>
            <p:cNvSpPr/>
            <p:nvPr/>
          </p:nvSpPr>
          <p:spPr>
            <a:xfrm>
              <a:off x="533400" y="4505498"/>
              <a:ext cx="5279571" cy="773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FBA8EA9A-E685-4DA8-B963-237DA2F00946}"/>
              </a:ext>
            </a:extLst>
          </p:cNvPr>
          <p:cNvGrpSpPr/>
          <p:nvPr/>
        </p:nvGrpSpPr>
        <p:grpSpPr>
          <a:xfrm>
            <a:off x="533400" y="1447800"/>
            <a:ext cx="5279571" cy="4225040"/>
            <a:chOff x="533400" y="1065417"/>
            <a:chExt cx="5279571" cy="4225040"/>
          </a:xfrm>
        </p:grpSpPr>
        <p:sp>
          <p:nvSpPr>
            <p:cNvPr id="41" name="Rectangle: Rounded Corners 40">
              <a:extLst>
                <a:ext uri="{FF2B5EF4-FFF2-40B4-BE49-F238E27FC236}">
                  <a16:creationId xmlns:a16="http://schemas.microsoft.com/office/drawing/2014/main" id="{0DD93232-E208-4443-8EAC-2E2C876FB5DA}"/>
                </a:ext>
              </a:extLst>
            </p:cNvPr>
            <p:cNvSpPr/>
            <p:nvPr/>
          </p:nvSpPr>
          <p:spPr>
            <a:xfrm>
              <a:off x="533400" y="1065417"/>
              <a:ext cx="5279571" cy="4225040"/>
            </a:xfrm>
            <a:prstGeom prst="roundRect">
              <a:avLst>
                <a:gd name="adj" fmla="val 0"/>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155F92C-D272-4E4C-961F-AC69D4954EE3}"/>
                </a:ext>
              </a:extLst>
            </p:cNvPr>
            <p:cNvSpPr/>
            <p:nvPr/>
          </p:nvSpPr>
          <p:spPr>
            <a:xfrm>
              <a:off x="533400" y="4505498"/>
              <a:ext cx="5279571" cy="7735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itle 1">
            <a:extLst>
              <a:ext uri="{FF2B5EF4-FFF2-40B4-BE49-F238E27FC236}">
                <a16:creationId xmlns:a16="http://schemas.microsoft.com/office/drawing/2014/main" id="{2FA8FB17-1821-4CC0-903E-3AB48471032A}"/>
              </a:ext>
            </a:extLst>
          </p:cNvPr>
          <p:cNvSpPr>
            <a:spLocks noGrp="1"/>
          </p:cNvSpPr>
          <p:nvPr>
            <p:ph type="title"/>
          </p:nvPr>
        </p:nvSpPr>
        <p:spPr>
          <a:xfrm>
            <a:off x="426782" y="81355"/>
            <a:ext cx="11338560" cy="914400"/>
          </a:xfrm>
        </p:spPr>
        <p:txBody>
          <a:bodyPr/>
          <a:lstStyle/>
          <a:p>
            <a:r>
              <a:rPr lang="en-US" b="1" dirty="0">
                <a:solidFill>
                  <a:srgbClr val="13254A"/>
                </a:solidFill>
                <a:ea typeface="Calibri Light" charset="0"/>
              </a:rPr>
              <a:t>Impact of Reliability Engineering in Networking</a:t>
            </a:r>
            <a:endParaRPr lang="en-US" sz="1800" b="1" dirty="0">
              <a:solidFill>
                <a:srgbClr val="13254A"/>
              </a:solidFill>
              <a:ea typeface="+mn-ea"/>
              <a:cs typeface="+mn-cs"/>
            </a:endParaRPr>
          </a:p>
        </p:txBody>
      </p:sp>
      <p:sp>
        <p:nvSpPr>
          <p:cNvPr id="44" name="TextBox 43">
            <a:extLst>
              <a:ext uri="{FF2B5EF4-FFF2-40B4-BE49-F238E27FC236}">
                <a16:creationId xmlns:a16="http://schemas.microsoft.com/office/drawing/2014/main" id="{97E985A6-2659-4C52-B900-FCC7EDE0E63E}"/>
              </a:ext>
            </a:extLst>
          </p:cNvPr>
          <p:cNvSpPr txBox="1"/>
          <p:nvPr/>
        </p:nvSpPr>
        <p:spPr>
          <a:xfrm>
            <a:off x="533401" y="1578101"/>
            <a:ext cx="5279570" cy="20158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2"/>
                </a:solidFill>
              </a:rPr>
              <a:t>“</a:t>
            </a:r>
            <a:r>
              <a:rPr lang="en-US" sz="2300" b="1" dirty="0" err="1">
                <a:solidFill>
                  <a:srgbClr val="99CA45"/>
                </a:solidFill>
              </a:rPr>
              <a:t>Net</a:t>
            </a:r>
            <a:r>
              <a:rPr lang="en-US" sz="2300" b="1" dirty="0" err="1">
                <a:solidFill>
                  <a:schemeClr val="tx1"/>
                </a:solidFill>
              </a:rPr>
              <a:t>SpyGlass</a:t>
            </a:r>
            <a:r>
              <a:rPr lang="en-US" sz="2300" dirty="0">
                <a:solidFill>
                  <a:schemeClr val="tx2"/>
                </a:solidFill>
              </a:rPr>
              <a:t> </a:t>
            </a:r>
            <a:r>
              <a:rPr lang="en-US" sz="2300" dirty="0">
                <a:solidFill>
                  <a:schemeClr val="tx1"/>
                </a:solidFill>
              </a:rPr>
              <a:t>vastly reduces the amount of toil for operators to monitor the network. We have gone from exerting a </a:t>
            </a:r>
            <a:br>
              <a:rPr lang="en-US" sz="2300" dirty="0">
                <a:solidFill>
                  <a:schemeClr val="tx1"/>
                </a:solidFill>
              </a:rPr>
            </a:br>
            <a:r>
              <a:rPr lang="en-US" sz="2300" dirty="0">
                <a:solidFill>
                  <a:schemeClr val="tx1"/>
                </a:solidFill>
              </a:rPr>
              <a:t>lot of effort with very little impact to very little effort having a large impact.”</a:t>
            </a:r>
          </a:p>
        </p:txBody>
      </p:sp>
      <p:pic>
        <p:nvPicPr>
          <p:cNvPr id="45" name="Picture 44">
            <a:extLst>
              <a:ext uri="{FF2B5EF4-FFF2-40B4-BE49-F238E27FC236}">
                <a16:creationId xmlns:a16="http://schemas.microsoft.com/office/drawing/2014/main" id="{C7EDBE36-E90B-4F66-8DA7-F51FC830C390}"/>
              </a:ext>
            </a:extLst>
          </p:cNvPr>
          <p:cNvPicPr>
            <a:picLocks noChangeAspect="1"/>
          </p:cNvPicPr>
          <p:nvPr/>
        </p:nvPicPr>
        <p:blipFill>
          <a:blip r:embed="rId3"/>
          <a:stretch>
            <a:fillRect/>
          </a:stretch>
        </p:blipFill>
        <p:spPr>
          <a:xfrm>
            <a:off x="1981922" y="3989976"/>
            <a:ext cx="2360755" cy="709516"/>
          </a:xfrm>
          <a:prstGeom prst="rect">
            <a:avLst/>
          </a:prstGeom>
        </p:spPr>
      </p:pic>
      <p:sp>
        <p:nvSpPr>
          <p:cNvPr id="46" name="TextBox 45">
            <a:extLst>
              <a:ext uri="{FF2B5EF4-FFF2-40B4-BE49-F238E27FC236}">
                <a16:creationId xmlns:a16="http://schemas.microsoft.com/office/drawing/2014/main" id="{7DA40FBA-DB59-4980-8BD0-A41764DFBF42}"/>
              </a:ext>
            </a:extLst>
          </p:cNvPr>
          <p:cNvSpPr txBox="1"/>
          <p:nvPr/>
        </p:nvSpPr>
        <p:spPr>
          <a:xfrm>
            <a:off x="6285807" y="5067813"/>
            <a:ext cx="5279571" cy="463362"/>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10000+ devices</a:t>
            </a:r>
          </a:p>
        </p:txBody>
      </p:sp>
      <p:sp>
        <p:nvSpPr>
          <p:cNvPr id="47" name="TextBox 46">
            <a:extLst>
              <a:ext uri="{FF2B5EF4-FFF2-40B4-BE49-F238E27FC236}">
                <a16:creationId xmlns:a16="http://schemas.microsoft.com/office/drawing/2014/main" id="{A88CFF7B-DC08-4573-9C40-479973C5D2B6}"/>
              </a:ext>
            </a:extLst>
          </p:cNvPr>
          <p:cNvSpPr txBox="1"/>
          <p:nvPr/>
        </p:nvSpPr>
        <p:spPr>
          <a:xfrm>
            <a:off x="6505062" y="1447800"/>
            <a:ext cx="4850124" cy="2618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9713" indent="-239713">
              <a:lnSpc>
                <a:spcPct val="90000"/>
              </a:lnSpc>
              <a:spcAft>
                <a:spcPct val="35000"/>
              </a:spcAft>
              <a:buFont typeface="Arial" charset="0"/>
              <a:buChar char="•"/>
            </a:pPr>
            <a:r>
              <a:rPr lang="en-US" sz="2200">
                <a:solidFill>
                  <a:schemeClr val="tx1"/>
                </a:solidFill>
              </a:rPr>
              <a:t> Network wide monitoring systems</a:t>
            </a:r>
          </a:p>
          <a:p>
            <a:pPr marL="239713" indent="-239713">
              <a:lnSpc>
                <a:spcPct val="90000"/>
              </a:lnSpc>
              <a:spcAft>
                <a:spcPct val="35000"/>
              </a:spcAft>
              <a:buFont typeface="Arial" charset="0"/>
              <a:buChar char="•"/>
            </a:pPr>
            <a:r>
              <a:rPr lang="en-US" sz="2200">
                <a:solidFill>
                  <a:schemeClr val="tx1"/>
                </a:solidFill>
              </a:rPr>
              <a:t> SNMP polling to business alerting</a:t>
            </a:r>
          </a:p>
          <a:p>
            <a:pPr marL="239713" indent="-239713">
              <a:lnSpc>
                <a:spcPct val="90000"/>
              </a:lnSpc>
              <a:spcAft>
                <a:spcPct val="35000"/>
              </a:spcAft>
              <a:buFont typeface="Arial" charset="0"/>
              <a:buChar char="•"/>
            </a:pPr>
            <a:r>
              <a:rPr lang="en-US" sz="2200">
                <a:solidFill>
                  <a:schemeClr val="tx1"/>
                </a:solidFill>
              </a:rPr>
              <a:t> Integrated &amp; Grafana dashboards</a:t>
            </a:r>
          </a:p>
          <a:p>
            <a:pPr marL="239713" indent="-239713">
              <a:lnSpc>
                <a:spcPct val="90000"/>
              </a:lnSpc>
              <a:spcAft>
                <a:spcPct val="35000"/>
              </a:spcAft>
              <a:buFont typeface="Arial" charset="0"/>
              <a:buChar char="•"/>
            </a:pPr>
            <a:r>
              <a:rPr lang="en-US" sz="2200">
                <a:solidFill>
                  <a:schemeClr val="tx1"/>
                </a:solidFill>
              </a:rPr>
              <a:t> Automated biz-level monitor</a:t>
            </a:r>
          </a:p>
          <a:p>
            <a:pPr marL="239713" indent="-239713">
              <a:lnSpc>
                <a:spcPct val="90000"/>
              </a:lnSpc>
              <a:spcAft>
                <a:spcPct val="35000"/>
              </a:spcAft>
              <a:buFont typeface="Arial" charset="0"/>
              <a:buChar char="•"/>
            </a:pPr>
            <a:r>
              <a:rPr lang="en-US" sz="2200">
                <a:solidFill>
                  <a:schemeClr val="tx1"/>
                </a:solidFill>
              </a:rPr>
              <a:t> Multivendor SD-WAN</a:t>
            </a:r>
          </a:p>
        </p:txBody>
      </p:sp>
      <p:sp>
        <p:nvSpPr>
          <p:cNvPr id="48" name="TextBox 47">
            <a:extLst>
              <a:ext uri="{FF2B5EF4-FFF2-40B4-BE49-F238E27FC236}">
                <a16:creationId xmlns:a16="http://schemas.microsoft.com/office/drawing/2014/main" id="{DBB7B727-F759-4CB2-841C-ED6B2F1978F1}"/>
              </a:ext>
            </a:extLst>
          </p:cNvPr>
          <p:cNvSpPr txBox="1"/>
          <p:nvPr/>
        </p:nvSpPr>
        <p:spPr>
          <a:xfrm>
            <a:off x="448870" y="5067813"/>
            <a:ext cx="5448627" cy="394513"/>
          </a:xfrm>
          <a:prstGeom prst="rect">
            <a:avLst/>
          </a:prstGeom>
          <a:no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rPr>
              <a:t>3000+ devices</a:t>
            </a:r>
          </a:p>
        </p:txBody>
      </p:sp>
      <p:pic>
        <p:nvPicPr>
          <p:cNvPr id="49" name="Picture 48" descr="A close up of a logo&#10;&#10;Description automatically generated">
            <a:extLst>
              <a:ext uri="{FF2B5EF4-FFF2-40B4-BE49-F238E27FC236}">
                <a16:creationId xmlns:a16="http://schemas.microsoft.com/office/drawing/2014/main" id="{743287B3-AA2C-4436-AA1E-85A2FF6A56CE}"/>
              </a:ext>
            </a:extLst>
          </p:cNvPr>
          <p:cNvPicPr>
            <a:picLocks noChangeAspect="1"/>
          </p:cNvPicPr>
          <p:nvPr/>
        </p:nvPicPr>
        <p:blipFill>
          <a:blip r:embed="rId4"/>
          <a:stretch>
            <a:fillRect/>
          </a:stretch>
        </p:blipFill>
        <p:spPr>
          <a:xfrm>
            <a:off x="8342833" y="4017538"/>
            <a:ext cx="906518" cy="654392"/>
          </a:xfrm>
          <a:prstGeom prst="rect">
            <a:avLst/>
          </a:prstGeom>
        </p:spPr>
      </p:pic>
    </p:spTree>
    <p:extLst>
      <p:ext uri="{BB962C8B-B14F-4D97-AF65-F5344CB8AC3E}">
        <p14:creationId xmlns:p14="http://schemas.microsoft.com/office/powerpoint/2010/main" val="406612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ounded Rectangle 4"/>
          <p:cNvSpPr/>
          <p:nvPr/>
        </p:nvSpPr>
        <p:spPr>
          <a:xfrm>
            <a:off x="408939" y="301682"/>
            <a:ext cx="11263632" cy="54075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lvl="0" defTabSz="2000250">
              <a:lnSpc>
                <a:spcPct val="90000"/>
              </a:lnSpc>
              <a:spcBef>
                <a:spcPct val="0"/>
              </a:spcBef>
              <a:spcAft>
                <a:spcPct val="35000"/>
              </a:spcAft>
              <a:buFont typeface="Arial"/>
              <a:buChar char="•"/>
            </a:pPr>
            <a:r>
              <a:rPr lang="en-US" sz="3200" dirty="0">
                <a:solidFill>
                  <a:schemeClr val="tx1"/>
                </a:solidFill>
              </a:rPr>
              <a:t> </a:t>
            </a:r>
            <a:r>
              <a:rPr lang="en-US" sz="3200" dirty="0">
                <a:solidFill>
                  <a:srgbClr val="13254A"/>
                </a:solidFill>
              </a:rPr>
              <a:t>Programmable NRE Platform (in-service Python &amp; REST)</a:t>
            </a:r>
          </a:p>
          <a:p>
            <a:pPr defTabSz="2000250">
              <a:lnSpc>
                <a:spcPct val="90000"/>
              </a:lnSpc>
              <a:spcBef>
                <a:spcPct val="0"/>
              </a:spcBef>
              <a:spcAft>
                <a:spcPct val="35000"/>
              </a:spcAft>
              <a:buFont typeface="Arial"/>
              <a:buChar char="•"/>
            </a:pPr>
            <a:r>
              <a:rPr lang="en-US" sz="3200" dirty="0">
                <a:solidFill>
                  <a:srgbClr val="13254A"/>
                </a:solidFill>
              </a:rPr>
              <a:t> Automatic network mapping </a:t>
            </a:r>
          </a:p>
          <a:p>
            <a:pPr defTabSz="2000250">
              <a:lnSpc>
                <a:spcPct val="90000"/>
              </a:lnSpc>
              <a:spcBef>
                <a:spcPct val="0"/>
              </a:spcBef>
              <a:spcAft>
                <a:spcPct val="35000"/>
              </a:spcAft>
              <a:buFont typeface="Arial"/>
              <a:buChar char="•"/>
            </a:pPr>
            <a:r>
              <a:rPr lang="en-US" sz="3200" dirty="0">
                <a:solidFill>
                  <a:srgbClr val="13254A"/>
                </a:solidFill>
              </a:rPr>
              <a:t> Performance &amp; error monitoring</a:t>
            </a:r>
          </a:p>
          <a:p>
            <a:pPr lvl="0" defTabSz="2000250">
              <a:lnSpc>
                <a:spcPct val="90000"/>
              </a:lnSpc>
              <a:spcBef>
                <a:spcPct val="0"/>
              </a:spcBef>
              <a:spcAft>
                <a:spcPct val="35000"/>
              </a:spcAft>
              <a:buFont typeface="Arial"/>
              <a:buChar char="•"/>
            </a:pPr>
            <a:r>
              <a:rPr lang="en-US" sz="3200" dirty="0">
                <a:solidFill>
                  <a:srgbClr val="13254A"/>
                </a:solidFill>
              </a:rPr>
              <a:t> Analytics, dashboards, reporting</a:t>
            </a:r>
          </a:p>
          <a:p>
            <a:pPr lvl="0" defTabSz="2000250">
              <a:lnSpc>
                <a:spcPct val="90000"/>
              </a:lnSpc>
              <a:spcBef>
                <a:spcPct val="0"/>
              </a:spcBef>
              <a:spcAft>
                <a:spcPct val="35000"/>
              </a:spcAft>
              <a:buFont typeface="Arial"/>
              <a:buChar char="•"/>
            </a:pPr>
            <a:r>
              <a:rPr lang="en-US" sz="3200" dirty="0">
                <a:solidFill>
                  <a:srgbClr val="13254A"/>
                </a:solidFill>
              </a:rPr>
              <a:t> Root-cause alerts &amp; </a:t>
            </a:r>
            <a:r>
              <a:rPr lang="en-US" sz="3200" kern="1200" dirty="0">
                <a:solidFill>
                  <a:srgbClr val="13254A"/>
                </a:solidFill>
              </a:rPr>
              <a:t>Workflow automation</a:t>
            </a:r>
          </a:p>
          <a:p>
            <a:pPr lvl="0" defTabSz="2000250">
              <a:lnSpc>
                <a:spcPct val="90000"/>
              </a:lnSpc>
              <a:spcBef>
                <a:spcPct val="0"/>
              </a:spcBef>
              <a:spcAft>
                <a:spcPct val="35000"/>
              </a:spcAft>
              <a:buFont typeface="Arial"/>
              <a:buChar char="•"/>
            </a:pPr>
            <a:r>
              <a:rPr lang="en-US" sz="3200" dirty="0">
                <a:solidFill>
                  <a:srgbClr val="13254A"/>
                </a:solidFill>
              </a:rPr>
              <a:t> Operational source of truth</a:t>
            </a:r>
          </a:p>
        </p:txBody>
      </p:sp>
      <p:sp>
        <p:nvSpPr>
          <p:cNvPr id="6" name="Title 5"/>
          <p:cNvSpPr>
            <a:spLocks noGrp="1"/>
          </p:cNvSpPr>
          <p:nvPr>
            <p:ph type="title"/>
          </p:nvPr>
        </p:nvSpPr>
        <p:spPr>
          <a:xfrm>
            <a:off x="4009292" y="100482"/>
            <a:ext cx="7830978" cy="914400"/>
          </a:xfrm>
        </p:spPr>
        <p:txBody>
          <a:bodyPr/>
          <a:lstStyle/>
          <a:p>
            <a:r>
              <a:rPr lang="en-US" b="1" dirty="0"/>
              <a:t>performance monitoring automation: </a:t>
            </a:r>
            <a:endParaRPr lang="en-US" sz="2400" b="1" dirty="0"/>
          </a:p>
        </p:txBody>
      </p:sp>
      <p:sp>
        <p:nvSpPr>
          <p:cNvPr id="62" name="Rounded Rectangle 4"/>
          <p:cNvSpPr/>
          <p:nvPr/>
        </p:nvSpPr>
        <p:spPr>
          <a:xfrm>
            <a:off x="7730429" y="1557371"/>
            <a:ext cx="7273904" cy="2928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5053" tIns="0" rIns="215053" bIns="0" numCol="1" spcCol="1270" anchor="ctr" anchorCtr="0">
            <a:noAutofit/>
          </a:bodyPr>
          <a:lstStyle/>
          <a:p>
            <a:pPr lvl="0" algn="l" defTabSz="444500">
              <a:lnSpc>
                <a:spcPct val="90000"/>
              </a:lnSpc>
              <a:spcBef>
                <a:spcPct val="0"/>
              </a:spcBef>
              <a:spcAft>
                <a:spcPct val="35000"/>
              </a:spcAft>
            </a:pPr>
            <a:endParaRPr lang="en-US" sz="2400" kern="1200" dirty="0"/>
          </a:p>
        </p:txBody>
      </p:sp>
      <p:sp>
        <p:nvSpPr>
          <p:cNvPr id="8" name="Rectangle 7">
            <a:extLst>
              <a:ext uri="{FF2B5EF4-FFF2-40B4-BE49-F238E27FC236}">
                <a16:creationId xmlns:a16="http://schemas.microsoft.com/office/drawing/2014/main" id="{7E345DCC-0075-E642-A731-A3EAA76FA868}"/>
              </a:ext>
            </a:extLst>
          </p:cNvPr>
          <p:cNvSpPr/>
          <p:nvPr/>
        </p:nvSpPr>
        <p:spPr>
          <a:xfrm>
            <a:off x="1325361" y="5172763"/>
            <a:ext cx="3897116" cy="1200329"/>
          </a:xfrm>
          <a:prstGeom prst="rect">
            <a:avLst/>
          </a:prstGeom>
          <a:ln w="38100">
            <a:noFill/>
          </a:ln>
        </p:spPr>
        <p:txBody>
          <a:bodyPr wrap="square" anchor="ctr" anchorCtr="1">
            <a:spAutoFit/>
          </a:bodyPr>
          <a:lstStyle/>
          <a:p>
            <a:endParaRPr lang="en-US" dirty="0">
              <a:solidFill>
                <a:schemeClr val="tx2">
                  <a:lumMod val="75000"/>
                </a:schemeClr>
              </a:solidFill>
            </a:endParaRPr>
          </a:p>
          <a:p>
            <a:r>
              <a:rPr lang="en-US" dirty="0">
                <a:solidFill>
                  <a:schemeClr val="tx2">
                    <a:lumMod val="75000"/>
                  </a:schemeClr>
                </a:solidFill>
                <a:sym typeface="Wingdings" pitchFamily="2" charset="2"/>
              </a:rPr>
              <a:t></a:t>
            </a:r>
            <a:r>
              <a:rPr lang="en-US" dirty="0">
                <a:solidFill>
                  <a:schemeClr val="tx2">
                    <a:lumMod val="75000"/>
                  </a:schemeClr>
                </a:solidFill>
              </a:rPr>
              <a:t>Monitoring Automation for Networks</a:t>
            </a:r>
          </a:p>
          <a:p>
            <a:r>
              <a:rPr lang="en-US" dirty="0">
                <a:solidFill>
                  <a:schemeClr val="tx2">
                    <a:lumMod val="75000"/>
                  </a:schemeClr>
                </a:solidFill>
              </a:rPr>
              <a:t>A place to run NRE Apps in the cloud</a:t>
            </a:r>
            <a:r>
              <a:rPr lang="en-US" dirty="0">
                <a:solidFill>
                  <a:schemeClr val="tx2">
                    <a:lumMod val="75000"/>
                  </a:schemeClr>
                </a:solidFill>
                <a:sym typeface="Wingdings" pitchFamily="2" charset="2"/>
              </a:rPr>
              <a:t></a:t>
            </a:r>
            <a:endParaRPr lang="en-US" dirty="0">
              <a:solidFill>
                <a:schemeClr val="tx2">
                  <a:lumMod val="75000"/>
                </a:schemeClr>
              </a:solidFill>
            </a:endParaRPr>
          </a:p>
          <a:p>
            <a:endParaRPr lang="en-US" dirty="0">
              <a:solidFill>
                <a:schemeClr val="tx2">
                  <a:lumMod val="75000"/>
                </a:schemeClr>
              </a:solidFill>
            </a:endParaRPr>
          </a:p>
        </p:txBody>
      </p:sp>
      <p:sp>
        <p:nvSpPr>
          <p:cNvPr id="10" name="Title 6">
            <a:extLst>
              <a:ext uri="{FF2B5EF4-FFF2-40B4-BE49-F238E27FC236}">
                <a16:creationId xmlns:a16="http://schemas.microsoft.com/office/drawing/2014/main" id="{C3B6F8B9-06B6-4B46-BEB1-543260380B09}"/>
              </a:ext>
            </a:extLst>
          </p:cNvPr>
          <p:cNvSpPr txBox="1">
            <a:spLocks/>
          </p:cNvSpPr>
          <p:nvPr/>
        </p:nvSpPr>
        <p:spPr>
          <a:xfrm>
            <a:off x="6322015" y="5310780"/>
            <a:ext cx="5712669" cy="1062308"/>
          </a:xfrm>
          <a:prstGeom prst="rect">
            <a:avLst/>
          </a:prstGeom>
          <a:solidFill>
            <a:schemeClr val="tx1"/>
          </a:solidFill>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pPr marL="514350" indent="-285750">
              <a:buFontTx/>
              <a:buChar char="-"/>
            </a:pPr>
            <a:r>
              <a:rPr lang="en-US" sz="1800" b="0" dirty="0">
                <a:solidFill>
                  <a:schemeClr val="bg1"/>
                </a:solidFill>
              </a:rPr>
              <a:t>Transforms network data into a telemetry stream </a:t>
            </a:r>
          </a:p>
          <a:p>
            <a:pPr marL="514350" indent="-285750">
              <a:buFontTx/>
              <a:buChar char="-"/>
            </a:pPr>
            <a:r>
              <a:rPr lang="en-US" sz="1800" b="0" dirty="0">
                <a:solidFill>
                  <a:schemeClr val="bg1"/>
                </a:solidFill>
              </a:rPr>
              <a:t>Gives network engineers super-human powers </a:t>
            </a:r>
          </a:p>
          <a:p>
            <a:pPr marL="514350" indent="-285750">
              <a:buFontTx/>
              <a:buChar char="-"/>
            </a:pPr>
            <a:r>
              <a:rPr lang="en-US" sz="1800" b="0" dirty="0">
                <a:solidFill>
                  <a:schemeClr val="bg1"/>
                </a:solidFill>
              </a:rPr>
              <a:t>Defines the fast path to NRE in network operations</a:t>
            </a:r>
          </a:p>
        </p:txBody>
      </p:sp>
      <p:pic>
        <p:nvPicPr>
          <p:cNvPr id="12" name="Graphic 11">
            <a:extLst>
              <a:ext uri="{FF2B5EF4-FFF2-40B4-BE49-F238E27FC236}">
                <a16:creationId xmlns:a16="http://schemas.microsoft.com/office/drawing/2014/main" id="{F74D566B-FE9A-415F-8257-0A2FA2C26B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7954" y="-1234142"/>
            <a:ext cx="5100839" cy="3604513"/>
          </a:xfrm>
          <a:prstGeom prst="rect">
            <a:avLst/>
          </a:prstGeom>
        </p:spPr>
      </p:pic>
    </p:spTree>
    <p:extLst>
      <p:ext uri="{BB962C8B-B14F-4D97-AF65-F5344CB8AC3E}">
        <p14:creationId xmlns:p14="http://schemas.microsoft.com/office/powerpoint/2010/main" val="466099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674AA3A7-4EC6-E140-8508-67761DB6FDCF}"/>
              </a:ext>
            </a:extLst>
          </p:cNvPr>
          <p:cNvSpPr/>
          <p:nvPr/>
        </p:nvSpPr>
        <p:spPr>
          <a:xfrm>
            <a:off x="4611247" y="5947244"/>
            <a:ext cx="3160611" cy="529334"/>
          </a:xfrm>
          <a:prstGeom prst="roundRect">
            <a:avLst>
              <a:gd name="adj" fmla="val 188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787708" y="6027245"/>
            <a:ext cx="2984150" cy="369332"/>
          </a:xfrm>
          <a:prstGeom prst="rect">
            <a:avLst/>
          </a:prstGeom>
        </p:spPr>
        <p:txBody>
          <a:bodyPr wrap="none">
            <a:spAutoFit/>
          </a:bodyPr>
          <a:lstStyle/>
          <a:p>
            <a:r>
              <a:rPr lang="en-US" dirty="0">
                <a:solidFill>
                  <a:schemeClr val="bg1"/>
                </a:solidFill>
              </a:rPr>
              <a:t>www.netspyglass.com/demo</a:t>
            </a:r>
          </a:p>
        </p:txBody>
      </p:sp>
      <p:sp>
        <p:nvSpPr>
          <p:cNvPr id="18" name="Title 5">
            <a:extLst>
              <a:ext uri="{FF2B5EF4-FFF2-40B4-BE49-F238E27FC236}">
                <a16:creationId xmlns:a16="http://schemas.microsoft.com/office/drawing/2014/main" id="{9D80BD5F-CC67-4FE9-B7DC-58FEFF38496A}"/>
              </a:ext>
            </a:extLst>
          </p:cNvPr>
          <p:cNvSpPr txBox="1">
            <a:spLocks/>
          </p:cNvSpPr>
          <p:nvPr/>
        </p:nvSpPr>
        <p:spPr>
          <a:xfrm>
            <a:off x="463292" y="792413"/>
            <a:ext cx="5632708" cy="8313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mj-lt"/>
                <a:ea typeface="Avenir Light" panose="020B0402020203020204" pitchFamily="34" charset="77"/>
                <a:cs typeface="Calibri Light" charset="0"/>
              </a:defRPr>
            </a:lvl1pPr>
          </a:lstStyle>
          <a:p>
            <a:r>
              <a:rPr lang="en-US" dirty="0"/>
              <a:t>Network</a:t>
            </a:r>
            <a:r>
              <a:rPr lang="en-US" dirty="0">
                <a:latin typeface="+mn-lt"/>
              </a:rPr>
              <a:t> </a:t>
            </a:r>
            <a:r>
              <a:rPr lang="en-US" dirty="0"/>
              <a:t>Engineering</a:t>
            </a:r>
          </a:p>
        </p:txBody>
      </p:sp>
      <p:sp>
        <p:nvSpPr>
          <p:cNvPr id="19" name="Rectangle 18">
            <a:extLst>
              <a:ext uri="{FF2B5EF4-FFF2-40B4-BE49-F238E27FC236}">
                <a16:creationId xmlns:a16="http://schemas.microsoft.com/office/drawing/2014/main" id="{BF328D96-DD3C-4AB7-8896-F148CB333D6F}"/>
              </a:ext>
            </a:extLst>
          </p:cNvPr>
          <p:cNvSpPr/>
          <p:nvPr/>
        </p:nvSpPr>
        <p:spPr>
          <a:xfrm rot="20853368">
            <a:off x="2057166" y="736361"/>
            <a:ext cx="321910" cy="461665"/>
          </a:xfrm>
          <a:prstGeom prst="rect">
            <a:avLst/>
          </a:prstGeom>
        </p:spPr>
        <p:txBody>
          <a:bodyPr wrap="square">
            <a:spAutoFit/>
          </a:bodyPr>
          <a:lstStyle/>
          <a:p>
            <a:r>
              <a:rPr lang="en-US" sz="2400" b="1" dirty="0">
                <a:solidFill>
                  <a:srgbClr val="F14C75"/>
                </a:solidFill>
                <a:ea typeface="ＭＳ ゴシック"/>
                <a:cs typeface="ＭＳ ゴシック"/>
              </a:rPr>
              <a:t>∨</a:t>
            </a:r>
            <a:endParaRPr lang="en-US" sz="2400" b="1" dirty="0">
              <a:solidFill>
                <a:srgbClr val="F14C75"/>
              </a:solidFill>
            </a:endParaRPr>
          </a:p>
        </p:txBody>
      </p:sp>
      <p:sp>
        <p:nvSpPr>
          <p:cNvPr id="20" name="Rectangle 19">
            <a:extLst>
              <a:ext uri="{FF2B5EF4-FFF2-40B4-BE49-F238E27FC236}">
                <a16:creationId xmlns:a16="http://schemas.microsoft.com/office/drawing/2014/main" id="{47FA981E-0AE3-490A-90D7-ED3521301AF1}"/>
              </a:ext>
            </a:extLst>
          </p:cNvPr>
          <p:cNvSpPr/>
          <p:nvPr/>
        </p:nvSpPr>
        <p:spPr>
          <a:xfrm rot="21027580">
            <a:off x="1263615" y="318311"/>
            <a:ext cx="2710678" cy="523220"/>
          </a:xfrm>
          <a:prstGeom prst="rect">
            <a:avLst/>
          </a:prstGeom>
        </p:spPr>
        <p:txBody>
          <a:bodyPr wrap="square">
            <a:spAutoFit/>
          </a:bodyPr>
          <a:lstStyle/>
          <a:p>
            <a:r>
              <a:rPr lang="en-US" sz="2800" b="1" dirty="0">
                <a:solidFill>
                  <a:schemeClr val="accent1"/>
                </a:solidFill>
                <a:ea typeface="ＭＳ ゴシック"/>
                <a:cs typeface="ＭＳ ゴシック"/>
              </a:rPr>
              <a:t>RELIABILITY</a:t>
            </a:r>
          </a:p>
        </p:txBody>
      </p:sp>
      <p:grpSp>
        <p:nvGrpSpPr>
          <p:cNvPr id="15" name="Group 14">
            <a:extLst>
              <a:ext uri="{FF2B5EF4-FFF2-40B4-BE49-F238E27FC236}">
                <a16:creationId xmlns:a16="http://schemas.microsoft.com/office/drawing/2014/main" id="{58171CC2-29F9-D448-A328-7302B910D2D4}"/>
              </a:ext>
            </a:extLst>
          </p:cNvPr>
          <p:cNvGrpSpPr/>
          <p:nvPr/>
        </p:nvGrpSpPr>
        <p:grpSpPr>
          <a:xfrm>
            <a:off x="2164630" y="1481645"/>
            <a:ext cx="7803202" cy="4409159"/>
            <a:chOff x="1482312" y="1407384"/>
            <a:chExt cx="9221545" cy="5210586"/>
          </a:xfrm>
        </p:grpSpPr>
        <p:pic>
          <p:nvPicPr>
            <p:cNvPr id="3" name="Picture 2" descr="A picture containing monitor, sitting&#10;&#10;Description automatically generated">
              <a:extLst>
                <a:ext uri="{FF2B5EF4-FFF2-40B4-BE49-F238E27FC236}">
                  <a16:creationId xmlns:a16="http://schemas.microsoft.com/office/drawing/2014/main" id="{71AAEE0D-7059-CE44-BBB8-0BC8B071FE91}"/>
                </a:ext>
              </a:extLst>
            </p:cNvPr>
            <p:cNvPicPr>
              <a:picLocks noChangeAspect="1"/>
            </p:cNvPicPr>
            <p:nvPr/>
          </p:nvPicPr>
          <p:blipFill rotWithShape="1">
            <a:blip r:embed="rId2"/>
            <a:srcRect l="7423" t="13725" r="7587" b="17053"/>
            <a:stretch/>
          </p:blipFill>
          <p:spPr>
            <a:xfrm>
              <a:off x="1482312" y="1407384"/>
              <a:ext cx="9221545" cy="5210586"/>
            </a:xfrm>
            <a:prstGeom prst="rect">
              <a:avLst/>
            </a:prstGeom>
          </p:spPr>
        </p:pic>
        <p:pic>
          <p:nvPicPr>
            <p:cNvPr id="6" name="Picture 5" descr="A screenshot of a map&#10;&#10;Description automatically generated">
              <a:extLst>
                <a:ext uri="{FF2B5EF4-FFF2-40B4-BE49-F238E27FC236}">
                  <a16:creationId xmlns:a16="http://schemas.microsoft.com/office/drawing/2014/main" id="{C8568619-45E8-734E-9110-0D2F16E92E6C}"/>
                </a:ext>
              </a:extLst>
            </p:cNvPr>
            <p:cNvPicPr>
              <a:picLocks noChangeAspect="1"/>
            </p:cNvPicPr>
            <p:nvPr/>
          </p:nvPicPr>
          <p:blipFill>
            <a:blip r:embed="rId3"/>
            <a:stretch>
              <a:fillRect/>
            </a:stretch>
          </p:blipFill>
          <p:spPr>
            <a:xfrm>
              <a:off x="2859774" y="1954832"/>
              <a:ext cx="6545481" cy="3569469"/>
            </a:xfrm>
            <a:prstGeom prst="rect">
              <a:avLst/>
            </a:prstGeom>
          </p:spPr>
        </p:pic>
      </p:grpSp>
    </p:spTree>
    <p:extLst>
      <p:ext uri="{BB962C8B-B14F-4D97-AF65-F5344CB8AC3E}">
        <p14:creationId xmlns:p14="http://schemas.microsoft.com/office/powerpoint/2010/main" val="4189662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6A6E0BA7-14F7-48C0-A8ED-31CC401028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3971" y="1143035"/>
            <a:ext cx="7309058" cy="5164953"/>
          </a:xfrm>
          <a:prstGeom prst="rect">
            <a:avLst/>
          </a:prstGeom>
        </p:spPr>
      </p:pic>
      <p:sp>
        <p:nvSpPr>
          <p:cNvPr id="13" name="Title 5">
            <a:extLst>
              <a:ext uri="{FF2B5EF4-FFF2-40B4-BE49-F238E27FC236}">
                <a16:creationId xmlns:a16="http://schemas.microsoft.com/office/drawing/2014/main" id="{6D51BC93-F1CA-4752-8E1E-EDB824385EDD}"/>
              </a:ext>
            </a:extLst>
          </p:cNvPr>
          <p:cNvSpPr>
            <a:spLocks noGrp="1"/>
          </p:cNvSpPr>
          <p:nvPr>
            <p:ph type="title"/>
          </p:nvPr>
        </p:nvSpPr>
        <p:spPr>
          <a:xfrm>
            <a:off x="426782" y="92812"/>
            <a:ext cx="11338560" cy="914400"/>
          </a:xfrm>
        </p:spPr>
        <p:txBody>
          <a:bodyPr/>
          <a:lstStyle/>
          <a:p>
            <a:r>
              <a:rPr lang="en-US" b="1" dirty="0"/>
              <a:t>Appendix III: Team &amp; Technology</a:t>
            </a:r>
          </a:p>
        </p:txBody>
      </p:sp>
      <p:sp>
        <p:nvSpPr>
          <p:cNvPr id="14" name="Rectangle 13">
            <a:extLst>
              <a:ext uri="{FF2B5EF4-FFF2-40B4-BE49-F238E27FC236}">
                <a16:creationId xmlns:a16="http://schemas.microsoft.com/office/drawing/2014/main" id="{14475E86-F493-482C-8B1B-3FFED0868332}"/>
              </a:ext>
            </a:extLst>
          </p:cNvPr>
          <p:cNvSpPr/>
          <p:nvPr/>
        </p:nvSpPr>
        <p:spPr>
          <a:xfrm>
            <a:off x="1418442" y="4308844"/>
            <a:ext cx="3927539" cy="369332"/>
          </a:xfrm>
          <a:prstGeom prst="rect">
            <a:avLst/>
          </a:prstGeom>
        </p:spPr>
        <p:txBody>
          <a:bodyPr wrap="square">
            <a:spAutoFit/>
          </a:bodyPr>
          <a:lstStyle/>
          <a:p>
            <a:pPr algn="ctr"/>
            <a:r>
              <a:rPr lang="en-US" b="1" dirty="0">
                <a:solidFill>
                  <a:srgbClr val="16254C"/>
                </a:solidFill>
              </a:rPr>
              <a:t>Performance Monitoring Automation</a:t>
            </a:r>
          </a:p>
        </p:txBody>
      </p:sp>
    </p:spTree>
    <p:extLst>
      <p:ext uri="{BB962C8B-B14F-4D97-AF65-F5344CB8AC3E}">
        <p14:creationId xmlns:p14="http://schemas.microsoft.com/office/powerpoint/2010/main" val="3583453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34391B18-E18A-42B9-BECC-603A4A47F6CA}"/>
              </a:ext>
            </a:extLst>
          </p:cNvPr>
          <p:cNvPicPr>
            <a:picLocks noChangeAspect="1" noChangeArrowheads="1"/>
          </p:cNvPicPr>
          <p:nvPr/>
        </p:nvPicPr>
        <p:blipFill>
          <a:blip r:embed="rId3"/>
          <a:srcRect l="20548" t="2206" r="20548" b="36765"/>
          <a:stretch>
            <a:fillRect/>
          </a:stretch>
        </p:blipFill>
        <p:spPr bwMode="auto">
          <a:xfrm>
            <a:off x="8081177" y="1630438"/>
            <a:ext cx="2264673" cy="3275021"/>
          </a:xfrm>
          <a:prstGeom prst="rect">
            <a:avLst/>
          </a:prstGeom>
          <a:noFill/>
          <a:ln w="9525">
            <a:noFill/>
            <a:miter lim="800000"/>
            <a:headEnd/>
            <a:tailEnd/>
          </a:ln>
          <a:effectLst/>
        </p:spPr>
      </p:pic>
      <p:sp>
        <p:nvSpPr>
          <p:cNvPr id="17" name="Rectangle 16">
            <a:extLst>
              <a:ext uri="{FF2B5EF4-FFF2-40B4-BE49-F238E27FC236}">
                <a16:creationId xmlns:a16="http://schemas.microsoft.com/office/drawing/2014/main" id="{355129D6-7386-4BD6-98ED-C0F884CFD3A3}"/>
              </a:ext>
            </a:extLst>
          </p:cNvPr>
          <p:cNvSpPr/>
          <p:nvPr/>
        </p:nvSpPr>
        <p:spPr>
          <a:xfrm>
            <a:off x="2216041" y="4422249"/>
            <a:ext cx="2316630" cy="571717"/>
          </a:xfrm>
          <a:prstGeom prst="rect">
            <a:avLst/>
          </a:prstGeom>
          <a:solidFill>
            <a:srgbClr val="009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a:p>
            <a:r>
              <a:rPr lang="en-US" dirty="0" err="1">
                <a:solidFill>
                  <a:schemeClr val="bg1"/>
                </a:solidFill>
              </a:rPr>
              <a:t>Shyam</a:t>
            </a:r>
            <a:r>
              <a:rPr lang="en-US" dirty="0">
                <a:solidFill>
                  <a:schemeClr val="bg1"/>
                </a:solidFill>
              </a:rPr>
              <a:t>, CEO</a:t>
            </a:r>
          </a:p>
          <a:p>
            <a:endParaRPr lang="en-US" dirty="0">
              <a:solidFill>
                <a:schemeClr val="tx1"/>
              </a:solidFill>
            </a:endParaRPr>
          </a:p>
        </p:txBody>
      </p:sp>
      <p:sp>
        <p:nvSpPr>
          <p:cNvPr id="20" name="TextBox 19">
            <a:extLst>
              <a:ext uri="{FF2B5EF4-FFF2-40B4-BE49-F238E27FC236}">
                <a16:creationId xmlns:a16="http://schemas.microsoft.com/office/drawing/2014/main" id="{1D7A0323-62DB-4117-B4B8-A5DB478D107F}"/>
              </a:ext>
            </a:extLst>
          </p:cNvPr>
          <p:cNvSpPr txBox="1"/>
          <p:nvPr/>
        </p:nvSpPr>
        <p:spPr>
          <a:xfrm>
            <a:off x="958525" y="5489554"/>
            <a:ext cx="11194644" cy="5715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16254C"/>
                </a:solidFill>
              </a:rPr>
              <a:t>Aruba Networks | Cumulus Networks | Google | </a:t>
            </a:r>
            <a:r>
              <a:rPr lang="en-US" b="1" dirty="0" err="1">
                <a:solidFill>
                  <a:srgbClr val="16254C"/>
                </a:solidFill>
              </a:rPr>
              <a:t>Healtheon</a:t>
            </a:r>
            <a:r>
              <a:rPr lang="en-US" b="1" dirty="0">
                <a:solidFill>
                  <a:srgbClr val="16254C"/>
                </a:solidFill>
              </a:rPr>
              <a:t>/WebMD | Juniper | </a:t>
            </a:r>
            <a:r>
              <a:rPr lang="en-US" b="1" dirty="0" err="1">
                <a:solidFill>
                  <a:srgbClr val="16254C"/>
                </a:solidFill>
              </a:rPr>
              <a:t>Neoteris</a:t>
            </a:r>
            <a:r>
              <a:rPr lang="en-US" b="1" dirty="0">
                <a:solidFill>
                  <a:srgbClr val="16254C"/>
                </a:solidFill>
              </a:rPr>
              <a:t>  | NETSCOUT/Danaher </a:t>
            </a:r>
          </a:p>
        </p:txBody>
      </p:sp>
      <p:sp>
        <p:nvSpPr>
          <p:cNvPr id="21" name="Rectangle 20">
            <a:extLst>
              <a:ext uri="{FF2B5EF4-FFF2-40B4-BE49-F238E27FC236}">
                <a16:creationId xmlns:a16="http://schemas.microsoft.com/office/drawing/2014/main" id="{C5127F71-D236-4A21-A948-E554B5239FD9}"/>
              </a:ext>
            </a:extLst>
          </p:cNvPr>
          <p:cNvSpPr/>
          <p:nvPr/>
        </p:nvSpPr>
        <p:spPr>
          <a:xfrm>
            <a:off x="5162259" y="4420727"/>
            <a:ext cx="2294619" cy="566484"/>
          </a:xfrm>
          <a:prstGeom prst="rect">
            <a:avLst/>
          </a:prstGeom>
          <a:solidFill>
            <a:srgbClr val="009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a:p>
            <a:r>
              <a:rPr lang="en-US" sz="1600" dirty="0">
                <a:solidFill>
                  <a:schemeClr val="bg1"/>
                </a:solidFill>
              </a:rPr>
              <a:t>Vadim, Founder &amp; CTO</a:t>
            </a:r>
          </a:p>
          <a:p>
            <a:endParaRPr lang="en-US" dirty="0">
              <a:solidFill>
                <a:schemeClr val="tx1"/>
              </a:solidFill>
            </a:endParaRPr>
          </a:p>
        </p:txBody>
      </p:sp>
      <p:sp>
        <p:nvSpPr>
          <p:cNvPr id="22" name="Rectangle 21">
            <a:extLst>
              <a:ext uri="{FF2B5EF4-FFF2-40B4-BE49-F238E27FC236}">
                <a16:creationId xmlns:a16="http://schemas.microsoft.com/office/drawing/2014/main" id="{636E86A2-5651-4291-8749-73E44283EC82}"/>
              </a:ext>
            </a:extLst>
          </p:cNvPr>
          <p:cNvSpPr/>
          <p:nvPr/>
        </p:nvSpPr>
        <p:spPr>
          <a:xfrm>
            <a:off x="8081176" y="4418593"/>
            <a:ext cx="2264674" cy="571717"/>
          </a:xfrm>
          <a:prstGeom prst="rect">
            <a:avLst/>
          </a:prstGeom>
          <a:solidFill>
            <a:srgbClr val="0090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a:p>
            <a:r>
              <a:rPr lang="en-US" dirty="0">
                <a:solidFill>
                  <a:schemeClr val="bg1"/>
                </a:solidFill>
              </a:rPr>
              <a:t>Andrew, CMO</a:t>
            </a:r>
          </a:p>
          <a:p>
            <a:endParaRPr lang="en-US" dirty="0">
              <a:solidFill>
                <a:schemeClr val="tx1"/>
              </a:solidFill>
            </a:endParaRPr>
          </a:p>
        </p:txBody>
      </p:sp>
      <p:sp>
        <p:nvSpPr>
          <p:cNvPr id="23" name="Rectangle 22">
            <a:extLst>
              <a:ext uri="{FF2B5EF4-FFF2-40B4-BE49-F238E27FC236}">
                <a16:creationId xmlns:a16="http://schemas.microsoft.com/office/drawing/2014/main" id="{C375B19C-2509-4BA5-88AA-E11EEA2B8B20}"/>
              </a:ext>
            </a:extLst>
          </p:cNvPr>
          <p:cNvSpPr/>
          <p:nvPr/>
        </p:nvSpPr>
        <p:spPr>
          <a:xfrm>
            <a:off x="2141565" y="5101194"/>
            <a:ext cx="2576052" cy="215444"/>
          </a:xfrm>
          <a:prstGeom prst="rect">
            <a:avLst/>
          </a:prstGeom>
        </p:spPr>
        <p:txBody>
          <a:bodyPr wrap="square">
            <a:spAutoFit/>
          </a:bodyPr>
          <a:lstStyle/>
          <a:p>
            <a:r>
              <a:rPr lang="en-US" sz="800" dirty="0"/>
              <a:t>https://</a:t>
            </a:r>
            <a:r>
              <a:rPr lang="en-US" sz="800" dirty="0" err="1"/>
              <a:t>www.linkedin.com</a:t>
            </a:r>
            <a:r>
              <a:rPr lang="en-US" sz="800" dirty="0"/>
              <a:t>/in/shyam-davuluru-5994521/</a:t>
            </a:r>
          </a:p>
        </p:txBody>
      </p:sp>
      <p:sp>
        <p:nvSpPr>
          <p:cNvPr id="24" name="Rectangle 23">
            <a:extLst>
              <a:ext uri="{FF2B5EF4-FFF2-40B4-BE49-F238E27FC236}">
                <a16:creationId xmlns:a16="http://schemas.microsoft.com/office/drawing/2014/main" id="{7EA09176-B7A6-43B4-999D-10EAF93F651B}"/>
              </a:ext>
            </a:extLst>
          </p:cNvPr>
          <p:cNvSpPr/>
          <p:nvPr/>
        </p:nvSpPr>
        <p:spPr>
          <a:xfrm>
            <a:off x="5068083" y="5092321"/>
            <a:ext cx="2388795" cy="215444"/>
          </a:xfrm>
          <a:prstGeom prst="rect">
            <a:avLst/>
          </a:prstGeom>
        </p:spPr>
        <p:txBody>
          <a:bodyPr wrap="none">
            <a:spAutoFit/>
          </a:bodyPr>
          <a:lstStyle/>
          <a:p>
            <a:r>
              <a:rPr lang="en-US" sz="800" dirty="0"/>
              <a:t>https://</a:t>
            </a:r>
            <a:r>
              <a:rPr lang="en-US" sz="800" dirty="0" err="1"/>
              <a:t>www.linkedin.com</a:t>
            </a:r>
            <a:r>
              <a:rPr lang="en-US" sz="800" dirty="0"/>
              <a:t>/in/vadim-kurland-26234/</a:t>
            </a:r>
          </a:p>
        </p:txBody>
      </p:sp>
      <p:sp>
        <p:nvSpPr>
          <p:cNvPr id="25" name="Rectangle 24">
            <a:extLst>
              <a:ext uri="{FF2B5EF4-FFF2-40B4-BE49-F238E27FC236}">
                <a16:creationId xmlns:a16="http://schemas.microsoft.com/office/drawing/2014/main" id="{49B57E53-8A3D-4D91-A944-B0910E02F5BF}"/>
              </a:ext>
            </a:extLst>
          </p:cNvPr>
          <p:cNvSpPr/>
          <p:nvPr/>
        </p:nvSpPr>
        <p:spPr>
          <a:xfrm>
            <a:off x="8032630" y="5101194"/>
            <a:ext cx="2467407" cy="215444"/>
          </a:xfrm>
          <a:prstGeom prst="rect">
            <a:avLst/>
          </a:prstGeom>
        </p:spPr>
        <p:txBody>
          <a:bodyPr wrap="square">
            <a:spAutoFit/>
          </a:bodyPr>
          <a:lstStyle/>
          <a:p>
            <a:r>
              <a:rPr lang="en-US" sz="800" dirty="0"/>
              <a:t>https://</a:t>
            </a:r>
            <a:r>
              <a:rPr lang="en-US" sz="800" dirty="0" err="1"/>
              <a:t>www.linkedin.com</a:t>
            </a:r>
            <a:r>
              <a:rPr lang="en-US" sz="800" dirty="0"/>
              <a:t>/in/</a:t>
            </a:r>
            <a:r>
              <a:rPr lang="en-US" sz="800" dirty="0" err="1"/>
              <a:t>andrewrharding</a:t>
            </a:r>
            <a:r>
              <a:rPr lang="en-US" sz="800" dirty="0"/>
              <a:t>/</a:t>
            </a:r>
          </a:p>
        </p:txBody>
      </p:sp>
      <p:pic>
        <p:nvPicPr>
          <p:cNvPr id="26" name="Graphic 25">
            <a:extLst>
              <a:ext uri="{FF2B5EF4-FFF2-40B4-BE49-F238E27FC236}">
                <a16:creationId xmlns:a16="http://schemas.microsoft.com/office/drawing/2014/main" id="{64857BC2-A10A-4A13-A676-9A028374912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954" y="-1234142"/>
            <a:ext cx="5100839" cy="3604513"/>
          </a:xfrm>
          <a:prstGeom prst="rect">
            <a:avLst/>
          </a:prstGeom>
        </p:spPr>
      </p:pic>
      <p:pic>
        <p:nvPicPr>
          <p:cNvPr id="27" name="Picture 26">
            <a:extLst>
              <a:ext uri="{FF2B5EF4-FFF2-40B4-BE49-F238E27FC236}">
                <a16:creationId xmlns:a16="http://schemas.microsoft.com/office/drawing/2014/main" id="{CE15BF2D-E44E-45B7-A7E5-D9ECE4E496D6}"/>
              </a:ext>
            </a:extLst>
          </p:cNvPr>
          <p:cNvPicPr>
            <a:picLocks noChangeAspect="1"/>
          </p:cNvPicPr>
          <p:nvPr/>
        </p:nvPicPr>
        <p:blipFill>
          <a:blip r:embed="rId5"/>
          <a:stretch>
            <a:fillRect/>
          </a:stretch>
        </p:blipFill>
        <p:spPr>
          <a:xfrm>
            <a:off x="2216041" y="1620606"/>
            <a:ext cx="2316630" cy="2858820"/>
          </a:xfrm>
          <a:prstGeom prst="rect">
            <a:avLst/>
          </a:prstGeom>
        </p:spPr>
      </p:pic>
      <p:pic>
        <p:nvPicPr>
          <p:cNvPr id="28" name="Picture 27">
            <a:extLst>
              <a:ext uri="{FF2B5EF4-FFF2-40B4-BE49-F238E27FC236}">
                <a16:creationId xmlns:a16="http://schemas.microsoft.com/office/drawing/2014/main" id="{EA9FF683-06D5-4A33-A573-79CF1242AD45}"/>
              </a:ext>
            </a:extLst>
          </p:cNvPr>
          <p:cNvPicPr>
            <a:picLocks noChangeAspect="1"/>
          </p:cNvPicPr>
          <p:nvPr/>
        </p:nvPicPr>
        <p:blipFill>
          <a:blip r:embed="rId6"/>
          <a:stretch>
            <a:fillRect/>
          </a:stretch>
        </p:blipFill>
        <p:spPr>
          <a:xfrm>
            <a:off x="5162259" y="1620087"/>
            <a:ext cx="2294619" cy="2831658"/>
          </a:xfrm>
          <a:prstGeom prst="rect">
            <a:avLst/>
          </a:prstGeom>
        </p:spPr>
      </p:pic>
    </p:spTree>
    <p:extLst>
      <p:ext uri="{BB962C8B-B14F-4D97-AF65-F5344CB8AC3E}">
        <p14:creationId xmlns:p14="http://schemas.microsoft.com/office/powerpoint/2010/main" val="3289806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0387" y="404123"/>
            <a:ext cx="11937442" cy="5869351"/>
          </a:xfrm>
          <a:prstGeom prst="rect">
            <a:avLst/>
          </a:prstGeom>
        </p:spPr>
      </p:pic>
    </p:spTree>
    <p:extLst>
      <p:ext uri="{BB962C8B-B14F-4D97-AF65-F5344CB8AC3E}">
        <p14:creationId xmlns:p14="http://schemas.microsoft.com/office/powerpoint/2010/main" val="513121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208789"/>
      </p:ext>
    </p:extLst>
  </p:cSld>
  <p:clrMapOvr>
    <a:masterClrMapping/>
  </p:clrMapOvr>
</p:sld>
</file>

<file path=ppt/theme/theme1.xml><?xml version="1.0" encoding="utf-8"?>
<a:theme xmlns:a="http://schemas.openxmlformats.org/drawingml/2006/main" name="Office Theme">
  <a:themeElements>
    <a:clrScheme name="NSG">
      <a:dk1>
        <a:srgbClr val="16244C"/>
      </a:dk1>
      <a:lt1>
        <a:srgbClr val="FFFFFF"/>
      </a:lt1>
      <a:dk2>
        <a:srgbClr val="666666"/>
      </a:dk2>
      <a:lt2>
        <a:srgbClr val="A7A9AC"/>
      </a:lt2>
      <a:accent1>
        <a:srgbClr val="61AFC9"/>
      </a:accent1>
      <a:accent2>
        <a:srgbClr val="99CA45"/>
      </a:accent2>
      <a:accent3>
        <a:srgbClr val="8CCFB7"/>
      </a:accent3>
      <a:accent4>
        <a:srgbClr val="494963"/>
      </a:accent4>
      <a:accent5>
        <a:srgbClr val="EE2C57"/>
      </a:accent5>
      <a:accent6>
        <a:srgbClr val="F7931E"/>
      </a:accent6>
      <a:hlink>
        <a:srgbClr val="61AFC9"/>
      </a:hlink>
      <a:folHlink>
        <a:srgbClr val="61AFC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23318</TotalTime>
  <Words>1526</Words>
  <Application>Microsoft Office PowerPoint</Application>
  <PresentationFormat>Widescreen</PresentationFormat>
  <Paragraphs>358</Paragraphs>
  <Slides>24</Slides>
  <Notes>20</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MS Gothic</vt:lpstr>
      <vt:lpstr>.AppleSystemUIFont</vt:lpstr>
      <vt:lpstr>Arial</vt:lpstr>
      <vt:lpstr>Avenir Roman</vt:lpstr>
      <vt:lpstr>Calibri</vt:lpstr>
      <vt:lpstr>Calibri Light</vt:lpstr>
      <vt:lpstr>Wingdings</vt:lpstr>
      <vt:lpstr>Office Theme</vt:lpstr>
      <vt:lpstr>Network Engineering</vt:lpstr>
      <vt:lpstr>PowerPoint Presentation</vt:lpstr>
      <vt:lpstr>bridges the reliability gap </vt:lpstr>
      <vt:lpstr>bridges the reliability gap </vt:lpstr>
      <vt:lpstr>PowerPoint Presentation</vt:lpstr>
      <vt:lpstr>PowerPoint Presentation</vt:lpstr>
      <vt:lpstr>: the fast path to NRE in network operations</vt:lpstr>
      <vt:lpstr>automates monitoring &amp; operations workflows</vt:lpstr>
      <vt:lpstr> </vt:lpstr>
      <vt:lpstr>PowerPoint Presentation</vt:lpstr>
      <vt:lpstr>PowerPoint Presentation</vt:lpstr>
      <vt:lpstr>System</vt:lpstr>
      <vt:lpstr>How use over time grows</vt:lpstr>
      <vt:lpstr>Use Cases</vt:lpstr>
      <vt:lpstr>performance monitoring automation: </vt:lpstr>
      <vt:lpstr>performance monitoring automation: </vt:lpstr>
      <vt:lpstr>Pricing Summary</vt:lpstr>
      <vt:lpstr>Impact of Reliability Engineering in Networking</vt:lpstr>
      <vt:lpstr>performance monitoring automation: </vt:lpstr>
      <vt:lpstr>PowerPoint Presentation</vt:lpstr>
      <vt:lpstr>Appendix III: Team &amp; Technology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Tassa Burdette</dc:creator>
  <cp:lastModifiedBy>Lynette Lincavage</cp:lastModifiedBy>
  <cp:revision>104</cp:revision>
  <dcterms:created xsi:type="dcterms:W3CDTF">2019-08-09T18:53:26Z</dcterms:created>
  <dcterms:modified xsi:type="dcterms:W3CDTF">2026-09-29T23:21:43Z</dcterms:modified>
</cp:coreProperties>
</file>